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handoutMasterIdLst>
    <p:handoutMasterId r:id="rId20"/>
  </p:handoutMasterIdLst>
  <p:sldIdLst>
    <p:sldId id="464" r:id="rId5"/>
    <p:sldId id="729" r:id="rId6"/>
    <p:sldId id="818" r:id="rId7"/>
    <p:sldId id="1020" r:id="rId8"/>
    <p:sldId id="814" r:id="rId9"/>
    <p:sldId id="1028" r:id="rId10"/>
    <p:sldId id="1035" r:id="rId11"/>
    <p:sldId id="1026" r:id="rId12"/>
    <p:sldId id="1025" r:id="rId13"/>
    <p:sldId id="1007" r:id="rId14"/>
    <p:sldId id="1031" r:id="rId15"/>
    <p:sldId id="1030" r:id="rId16"/>
    <p:sldId id="1037" r:id="rId17"/>
    <p:sldId id="1023"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8" userDrawn="1">
          <p15:clr>
            <a:srgbClr val="A4A3A4"/>
          </p15:clr>
        </p15:guide>
        <p15:guide id="2" pos="2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aine, Taunton (NIH/OD) [E]" initials="PT([" lastIdx="12" clrIdx="6">
    <p:extLst>
      <p:ext uri="{19B8F6BF-5375-455C-9EA6-DF929625EA0E}">
        <p15:presenceInfo xmlns:p15="http://schemas.microsoft.com/office/powerpoint/2012/main" userId="S::painett@nih.gov::f5ac9aea-50a8-42ad-8989-c181e6361b0b" providerId="AD"/>
      </p:ext>
    </p:extLst>
  </p:cmAuthor>
  <p:cmAuthor id="1" name="Singh, Jyoti (NIH/OD) [E]" initials="SJ([" lastIdx="28" clrIdx="0">
    <p:extLst>
      <p:ext uri="{19B8F6BF-5375-455C-9EA6-DF929625EA0E}">
        <p15:presenceInfo xmlns:p15="http://schemas.microsoft.com/office/powerpoint/2012/main" userId="S-1-5-21-12604286-656692736-1848903544-730288" providerId="AD"/>
      </p:ext>
    </p:extLst>
  </p:cmAuthor>
  <p:cmAuthor id="8" name="Press, Chanel (NIH/OD) [E]" initials="PC([" lastIdx="19" clrIdx="7">
    <p:extLst>
      <p:ext uri="{19B8F6BF-5375-455C-9EA6-DF929625EA0E}">
        <p15:presenceInfo xmlns:p15="http://schemas.microsoft.com/office/powerpoint/2012/main" userId="S::lic17@nih.gov::cfb29a3b-efa2-41de-93d8-da64e63b23f3" providerId="AD"/>
      </p:ext>
    </p:extLst>
  </p:cmAuthor>
  <p:cmAuthor id="2" name="Dodson, Sara (NIH/OD) [E]" initials="DS([" lastIdx="11" clrIdx="1">
    <p:extLst>
      <p:ext uri="{19B8F6BF-5375-455C-9EA6-DF929625EA0E}">
        <p15:presenceInfo xmlns:p15="http://schemas.microsoft.com/office/powerpoint/2012/main" userId="S-1-5-21-12604286-656692736-1848903544-469812" providerId="AD"/>
      </p:ext>
    </p:extLst>
  </p:cmAuthor>
  <p:cmAuthor id="9" name="Hafez, Amy (NIH/OD) [E]" initials="HA([" lastIdx="15" clrIdx="8">
    <p:extLst>
      <p:ext uri="{19B8F6BF-5375-455C-9EA6-DF929625EA0E}">
        <p15:presenceInfo xmlns:p15="http://schemas.microsoft.com/office/powerpoint/2012/main" userId="S::hafezay@nih.gov::2b6f756a-615f-4760-ab8b-d722c745c613" providerId="AD"/>
      </p:ext>
    </p:extLst>
  </p:cmAuthor>
  <p:cmAuthor id="3" name="Kramer, Kimberly (NIH/NIA/ERP) [E]" initials="KK([" lastIdx="4" clrIdx="2">
    <p:extLst>
      <p:ext uri="{19B8F6BF-5375-455C-9EA6-DF929625EA0E}">
        <p15:presenceInfo xmlns:p15="http://schemas.microsoft.com/office/powerpoint/2012/main" userId="S-1-5-21-12604286-656692736-1848903544-813399" providerId="AD"/>
      </p:ext>
    </p:extLst>
  </p:cmAuthor>
  <p:cmAuthor id="10" name="Wolinetz, Carrie (NIH/OD) [E]" initials="WC([" lastIdx="6" clrIdx="9">
    <p:extLst>
      <p:ext uri="{19B8F6BF-5375-455C-9EA6-DF929625EA0E}">
        <p15:presenceInfo xmlns:p15="http://schemas.microsoft.com/office/powerpoint/2012/main" userId="S::wolinetzcd@nih.gov::53c4ffb7-a5ee-4fc2-a605-4974e1ef720c" providerId="AD"/>
      </p:ext>
    </p:extLst>
  </p:cmAuthor>
  <p:cmAuthor id="4" name="Jackson-Dipina, Andrea (NIH/OD) [E]" initials="JA([" lastIdx="16" clrIdx="3">
    <p:extLst>
      <p:ext uri="{19B8F6BF-5375-455C-9EA6-DF929625EA0E}">
        <p15:presenceInfo xmlns:p15="http://schemas.microsoft.com/office/powerpoint/2012/main" userId="S::jacksondipinaac@nih.gov::7e819b65-e8bb-4ef3-9e63-05fa7627c547" providerId="AD"/>
      </p:ext>
    </p:extLst>
  </p:cmAuthor>
  <p:cmAuthor id="11" name="Jorgenson, Lyric (NIH/OD) [E]" initials="JL([" lastIdx="1" clrIdx="10">
    <p:extLst>
      <p:ext uri="{19B8F6BF-5375-455C-9EA6-DF929625EA0E}">
        <p15:presenceInfo xmlns:p15="http://schemas.microsoft.com/office/powerpoint/2012/main" userId="S::jorgensonla@nih.gov::bc728887-7d77-4a48-9558-83df14b8b504" providerId="AD"/>
      </p:ext>
    </p:extLst>
  </p:cmAuthor>
  <p:cmAuthor id="5" name="Leeds, Hilary (NIH/OD) [E]" initials="LH([" lastIdx="51" clrIdx="4">
    <p:extLst>
      <p:ext uri="{19B8F6BF-5375-455C-9EA6-DF929625EA0E}">
        <p15:presenceInfo xmlns:p15="http://schemas.microsoft.com/office/powerpoint/2012/main" userId="S::leedsh@nih.gov::32f55146-d06b-44fd-ad8f-b72ad7b69134" providerId="AD"/>
      </p:ext>
    </p:extLst>
  </p:cmAuthor>
  <p:cmAuthor id="12" name="Danielson, Cindy (NIH/OD) [E]" initials="DC([" lastIdx="1" clrIdx="11">
    <p:extLst>
      <p:ext uri="{19B8F6BF-5375-455C-9EA6-DF929625EA0E}">
        <p15:presenceInfo xmlns:p15="http://schemas.microsoft.com/office/powerpoint/2012/main" userId="S::danielsoncm@nih.gov::caa2c796-a717-4c72-866b-fbcf32255dae" providerId="AD"/>
      </p:ext>
    </p:extLst>
  </p:cmAuthor>
  <p:cmAuthor id="6" name="OSP" initials="OSP" lastIdx="53" clrIdx="5">
    <p:extLst>
      <p:ext uri="{19B8F6BF-5375-455C-9EA6-DF929625EA0E}">
        <p15:presenceInfo xmlns:p15="http://schemas.microsoft.com/office/powerpoint/2012/main" userId="OS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25F"/>
    <a:srgbClr val="7FB7BA"/>
    <a:srgbClr val="00A8E1"/>
    <a:srgbClr val="007FA9"/>
    <a:srgbClr val="48B8E6"/>
    <a:srgbClr val="009900"/>
    <a:srgbClr val="FF9966"/>
    <a:srgbClr val="FF9900"/>
    <a:srgbClr val="CC3300"/>
    <a:srgbClr val="84CA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7" autoAdjust="0"/>
    <p:restoredTop sz="75503" autoAdjust="0"/>
  </p:normalViewPr>
  <p:slideViewPr>
    <p:cSldViewPr showGuides="1">
      <p:cViewPr varScale="1">
        <p:scale>
          <a:sx n="65" d="100"/>
          <a:sy n="65" d="100"/>
        </p:scale>
        <p:origin x="1162" y="38"/>
      </p:cViewPr>
      <p:guideLst>
        <p:guide orient="horz" pos="1248"/>
        <p:guide pos="28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6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792B47-12AC-4EFC-B34F-2786B9FA832C}"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n-US"/>
        </a:p>
      </dgm:t>
    </dgm:pt>
    <dgm:pt modelId="{E0293D8F-FA17-480F-83F3-3D8824A5FE92}">
      <dgm:prSet custT="1"/>
      <dgm:spPr/>
      <dgm:t>
        <a:bodyPr/>
        <a:lstStyle/>
        <a:p>
          <a:r>
            <a:rPr lang="en-US" sz="2000" b="1" dirty="0">
              <a:solidFill>
                <a:schemeClr val="accent5">
                  <a:lumMod val="50000"/>
                </a:schemeClr>
              </a:solidFill>
            </a:rPr>
            <a:t>Plan Submission</a:t>
          </a:r>
        </a:p>
        <a:p>
          <a:endParaRPr lang="en-US" sz="1050" dirty="0">
            <a:solidFill>
              <a:schemeClr val="tx1">
                <a:lumMod val="75000"/>
                <a:lumOff val="25000"/>
              </a:schemeClr>
            </a:solidFill>
          </a:endParaRPr>
        </a:p>
        <a:p>
          <a:r>
            <a:rPr lang="en-US" sz="1800" b="0" dirty="0">
              <a:solidFill>
                <a:schemeClr val="tx1"/>
              </a:solidFill>
            </a:rPr>
            <a:t>With application for funding in Budget Justification section</a:t>
          </a:r>
        </a:p>
      </dgm:t>
    </dgm:pt>
    <dgm:pt modelId="{81061012-3024-4390-9CF0-5F335879C873}" type="parTrans" cxnId="{4813E663-9511-4456-84BC-815FF134DCD7}">
      <dgm:prSet/>
      <dgm:spPr/>
      <dgm:t>
        <a:bodyPr/>
        <a:lstStyle/>
        <a:p>
          <a:endParaRPr lang="en-US"/>
        </a:p>
      </dgm:t>
    </dgm:pt>
    <dgm:pt modelId="{21F5D422-467A-4ED8-BD85-4D0A2D94B08A}" type="sibTrans" cxnId="{4813E663-9511-4456-84BC-815FF134DCD7}">
      <dgm:prSet/>
      <dgm:spPr/>
      <dgm:t>
        <a:bodyPr/>
        <a:lstStyle/>
        <a:p>
          <a:endParaRPr lang="en-US"/>
        </a:p>
      </dgm:t>
    </dgm:pt>
    <dgm:pt modelId="{82852D58-F26D-4A1D-BF81-BE19DEE9DC2B}">
      <dgm:prSet custT="1"/>
      <dgm:spPr/>
      <dgm:t>
        <a:bodyPr/>
        <a:lstStyle/>
        <a:p>
          <a:r>
            <a:rPr lang="en-US" sz="2000" b="1" dirty="0">
              <a:solidFill>
                <a:schemeClr val="accent5">
                  <a:lumMod val="50000"/>
                </a:schemeClr>
              </a:solidFill>
            </a:rPr>
            <a:t>Plan Assessment</a:t>
          </a:r>
        </a:p>
        <a:p>
          <a:endParaRPr lang="en-US" sz="1050" dirty="0">
            <a:solidFill>
              <a:schemeClr val="tx1">
                <a:lumMod val="75000"/>
                <a:lumOff val="25000"/>
              </a:schemeClr>
            </a:solidFill>
          </a:endParaRPr>
        </a:p>
        <a:p>
          <a:r>
            <a:rPr lang="en-US" sz="1800" b="0" dirty="0">
              <a:solidFill>
                <a:schemeClr val="tx1"/>
              </a:solidFill>
            </a:rPr>
            <a:t>Peer reviewers only comment on (not score) budget</a:t>
          </a:r>
        </a:p>
        <a:p>
          <a:endParaRPr lang="en-US" sz="1050" b="0" dirty="0">
            <a:solidFill>
              <a:schemeClr val="tx1"/>
            </a:solidFill>
          </a:endParaRPr>
        </a:p>
        <a:p>
          <a:r>
            <a:rPr lang="en-US" sz="1800" b="0" dirty="0">
              <a:solidFill>
                <a:schemeClr val="tx1"/>
              </a:solidFill>
            </a:rPr>
            <a:t>NIH program staff assess Plans</a:t>
          </a:r>
        </a:p>
        <a:p>
          <a:endParaRPr lang="en-US" sz="1050" b="0" dirty="0">
            <a:solidFill>
              <a:schemeClr val="tx1"/>
            </a:solidFill>
          </a:endParaRPr>
        </a:p>
        <a:p>
          <a:r>
            <a:rPr lang="en-US" sz="1800" b="0" dirty="0">
              <a:solidFill>
                <a:schemeClr val="tx1"/>
              </a:solidFill>
            </a:rPr>
            <a:t>Plans can be updated</a:t>
          </a:r>
        </a:p>
      </dgm:t>
    </dgm:pt>
    <dgm:pt modelId="{E9858D04-D996-414B-8729-E44F0CFE5420}" type="parTrans" cxnId="{A7040500-ACD3-48F9-89B2-4D809CD4EAFE}">
      <dgm:prSet/>
      <dgm:spPr/>
      <dgm:t>
        <a:bodyPr/>
        <a:lstStyle/>
        <a:p>
          <a:endParaRPr lang="en-US"/>
        </a:p>
      </dgm:t>
    </dgm:pt>
    <dgm:pt modelId="{0197CC76-AC47-4792-8CCE-DB2E8192EB74}" type="sibTrans" cxnId="{A7040500-ACD3-48F9-89B2-4D809CD4EAFE}">
      <dgm:prSet/>
      <dgm:spPr/>
      <dgm:t>
        <a:bodyPr/>
        <a:lstStyle/>
        <a:p>
          <a:endParaRPr lang="en-US"/>
        </a:p>
      </dgm:t>
    </dgm:pt>
    <dgm:pt modelId="{495E5D8C-8B0F-4CC4-B895-4EFDE90CE7A0}">
      <dgm:prSet custT="1"/>
      <dgm:spPr/>
      <dgm:t>
        <a:bodyPr/>
        <a:lstStyle/>
        <a:p>
          <a:r>
            <a:rPr lang="en-US" sz="2000" b="1" dirty="0">
              <a:solidFill>
                <a:schemeClr val="accent5">
                  <a:lumMod val="50000"/>
                </a:schemeClr>
              </a:solidFill>
            </a:rPr>
            <a:t>Plan Compliance</a:t>
          </a:r>
          <a:endParaRPr lang="en-US" sz="1500" b="1" dirty="0">
            <a:solidFill>
              <a:schemeClr val="accent5">
                <a:lumMod val="50000"/>
              </a:schemeClr>
            </a:solidFill>
          </a:endParaRPr>
        </a:p>
        <a:p>
          <a:endParaRPr lang="en-US" sz="1050" dirty="0">
            <a:solidFill>
              <a:schemeClr val="tx1"/>
            </a:solidFill>
          </a:endParaRPr>
        </a:p>
        <a:p>
          <a:r>
            <a:rPr lang="en-US" sz="1800" dirty="0">
              <a:solidFill>
                <a:schemeClr val="tx1"/>
              </a:solidFill>
            </a:rPr>
            <a:t>Incorporated into </a:t>
          </a:r>
          <a:r>
            <a:rPr lang="en-US" sz="1800" b="0" dirty="0">
              <a:solidFill>
                <a:schemeClr val="tx1"/>
              </a:solidFill>
            </a:rPr>
            <a:t>Terms and Conditions</a:t>
          </a:r>
        </a:p>
        <a:p>
          <a:endParaRPr lang="en-US" sz="1050" dirty="0">
            <a:solidFill>
              <a:schemeClr val="tx1"/>
            </a:solidFill>
          </a:endParaRPr>
        </a:p>
        <a:p>
          <a:r>
            <a:rPr lang="en-US" sz="1800" dirty="0">
              <a:solidFill>
                <a:schemeClr val="tx1"/>
              </a:solidFill>
            </a:rPr>
            <a:t>Monitored at regular reporting intervals – me</a:t>
          </a:r>
          <a:r>
            <a:rPr lang="en-US" sz="1800" dirty="0"/>
            <a:t>chanisms and tools to support oversight under development</a:t>
          </a:r>
          <a:endParaRPr lang="en-US" sz="1800" dirty="0">
            <a:solidFill>
              <a:schemeClr val="tx1"/>
            </a:solidFill>
          </a:endParaRPr>
        </a:p>
        <a:p>
          <a:endParaRPr lang="en-US" sz="1050" dirty="0">
            <a:solidFill>
              <a:schemeClr val="tx1"/>
            </a:solidFill>
          </a:endParaRPr>
        </a:p>
        <a:p>
          <a:r>
            <a:rPr lang="en-US" sz="1800" dirty="0">
              <a:solidFill>
                <a:schemeClr val="tx1"/>
              </a:solidFill>
            </a:rPr>
            <a:t>Compliance may factor into future funding decisions</a:t>
          </a:r>
        </a:p>
      </dgm:t>
    </dgm:pt>
    <dgm:pt modelId="{D891A36D-0877-4AC4-8F7B-C82FE1353798}" type="parTrans" cxnId="{962D853C-13FC-446E-89AA-AD9F956461D9}">
      <dgm:prSet/>
      <dgm:spPr/>
      <dgm:t>
        <a:bodyPr/>
        <a:lstStyle/>
        <a:p>
          <a:endParaRPr lang="en-US"/>
        </a:p>
      </dgm:t>
    </dgm:pt>
    <dgm:pt modelId="{694428C5-FC54-46A7-BEAC-817AADB3FE47}" type="sibTrans" cxnId="{962D853C-13FC-446E-89AA-AD9F956461D9}">
      <dgm:prSet/>
      <dgm:spPr/>
      <dgm:t>
        <a:bodyPr/>
        <a:lstStyle/>
        <a:p>
          <a:endParaRPr lang="en-US"/>
        </a:p>
      </dgm:t>
    </dgm:pt>
    <dgm:pt modelId="{B50C1C3C-260D-42E7-BCA3-4156DC2FCB44}" type="pres">
      <dgm:prSet presAssocID="{CA792B47-12AC-4EFC-B34F-2786B9FA832C}" presName="rootnode" presStyleCnt="0">
        <dgm:presLayoutVars>
          <dgm:chMax/>
          <dgm:chPref/>
          <dgm:dir/>
          <dgm:animLvl val="lvl"/>
        </dgm:presLayoutVars>
      </dgm:prSet>
      <dgm:spPr/>
    </dgm:pt>
    <dgm:pt modelId="{6E5431EA-BD46-46BC-A9F0-7499B849025C}" type="pres">
      <dgm:prSet presAssocID="{E0293D8F-FA17-480F-83F3-3D8824A5FE92}" presName="composite" presStyleCnt="0"/>
      <dgm:spPr/>
    </dgm:pt>
    <dgm:pt modelId="{D6501EC6-22FF-4D1E-BC5C-40A9EC1DCA01}" type="pres">
      <dgm:prSet presAssocID="{E0293D8F-FA17-480F-83F3-3D8824A5FE92}" presName="LShape" presStyleLbl="alignNode1" presStyleIdx="0" presStyleCnt="5" custLinFactNeighborX="309" custLinFactNeighborY="-2612"/>
      <dgm:spPr/>
    </dgm:pt>
    <dgm:pt modelId="{DDE8BFD1-DE91-459D-9CFA-239F504D5217}" type="pres">
      <dgm:prSet presAssocID="{E0293D8F-FA17-480F-83F3-3D8824A5FE92}" presName="ParentText" presStyleLbl="revTx" presStyleIdx="0" presStyleCnt="3" custLinFactNeighborX="4485" custLinFactNeighborY="-2248">
        <dgm:presLayoutVars>
          <dgm:chMax val="0"/>
          <dgm:chPref val="0"/>
          <dgm:bulletEnabled val="1"/>
        </dgm:presLayoutVars>
      </dgm:prSet>
      <dgm:spPr/>
    </dgm:pt>
    <dgm:pt modelId="{EBEE0B0D-4D5B-4305-A65F-7348E5B0C7CC}" type="pres">
      <dgm:prSet presAssocID="{E0293D8F-FA17-480F-83F3-3D8824A5FE92}" presName="Triangle" presStyleLbl="alignNode1" presStyleIdx="1" presStyleCnt="5"/>
      <dgm:spPr/>
    </dgm:pt>
    <dgm:pt modelId="{C20BA097-F5AA-41C3-8761-B5F57224DBA2}" type="pres">
      <dgm:prSet presAssocID="{21F5D422-467A-4ED8-BD85-4D0A2D94B08A}" presName="sibTrans" presStyleCnt="0"/>
      <dgm:spPr/>
    </dgm:pt>
    <dgm:pt modelId="{64C69231-0DEA-4486-9D0A-788F10674D7B}" type="pres">
      <dgm:prSet presAssocID="{21F5D422-467A-4ED8-BD85-4D0A2D94B08A}" presName="space" presStyleCnt="0"/>
      <dgm:spPr/>
    </dgm:pt>
    <dgm:pt modelId="{FF06AC52-F687-4FF3-A0EA-5CA5B1BE6292}" type="pres">
      <dgm:prSet presAssocID="{82852D58-F26D-4A1D-BF81-BE19DEE9DC2B}" presName="composite" presStyleCnt="0"/>
      <dgm:spPr/>
    </dgm:pt>
    <dgm:pt modelId="{1C796F7A-7B17-4B41-AA31-8168F88C5194}" type="pres">
      <dgm:prSet presAssocID="{82852D58-F26D-4A1D-BF81-BE19DEE9DC2B}" presName="LShape" presStyleLbl="alignNode1" presStyleIdx="2" presStyleCnt="5"/>
      <dgm:spPr/>
      <dgm:extLst>
        <a:ext uri="{E40237B7-FDA0-4F09-8148-C483321AD2D9}">
          <dgm14:cNvPr xmlns:dgm14="http://schemas.microsoft.com/office/drawing/2010/diagram" id="0" name="" descr="Process diagram"/>
        </a:ext>
      </dgm:extLst>
    </dgm:pt>
    <dgm:pt modelId="{F95F8F99-801D-45B8-BF24-B5D8DAFAD0B0}" type="pres">
      <dgm:prSet presAssocID="{82852D58-F26D-4A1D-BF81-BE19DEE9DC2B}" presName="ParentText" presStyleLbl="revTx" presStyleIdx="1" presStyleCnt="3" custLinFactNeighborX="4343">
        <dgm:presLayoutVars>
          <dgm:chMax val="0"/>
          <dgm:chPref val="0"/>
          <dgm:bulletEnabled val="1"/>
        </dgm:presLayoutVars>
      </dgm:prSet>
      <dgm:spPr/>
    </dgm:pt>
    <dgm:pt modelId="{ADCA4AA3-95FA-4C53-855F-B50325ADABB9}" type="pres">
      <dgm:prSet presAssocID="{82852D58-F26D-4A1D-BF81-BE19DEE9DC2B}" presName="Triangle" presStyleLbl="alignNode1" presStyleIdx="3" presStyleCnt="5"/>
      <dgm:spPr/>
    </dgm:pt>
    <dgm:pt modelId="{E033B8B4-9107-4872-8593-5DA22745929B}" type="pres">
      <dgm:prSet presAssocID="{0197CC76-AC47-4792-8CCE-DB2E8192EB74}" presName="sibTrans" presStyleCnt="0"/>
      <dgm:spPr/>
    </dgm:pt>
    <dgm:pt modelId="{F177E37F-D149-4FE5-8369-63C50A320E64}" type="pres">
      <dgm:prSet presAssocID="{0197CC76-AC47-4792-8CCE-DB2E8192EB74}" presName="space" presStyleCnt="0"/>
      <dgm:spPr/>
    </dgm:pt>
    <dgm:pt modelId="{D0499BA1-479C-41E1-89B4-511F16863DBA}" type="pres">
      <dgm:prSet presAssocID="{495E5D8C-8B0F-4CC4-B895-4EFDE90CE7A0}" presName="composite" presStyleCnt="0"/>
      <dgm:spPr/>
    </dgm:pt>
    <dgm:pt modelId="{3AF52C7A-B133-448D-985E-889D3DCC531C}" type="pres">
      <dgm:prSet presAssocID="{495E5D8C-8B0F-4CC4-B895-4EFDE90CE7A0}" presName="LShape" presStyleLbl="alignNode1" presStyleIdx="4" presStyleCnt="5"/>
      <dgm:spPr/>
    </dgm:pt>
    <dgm:pt modelId="{B2754ECE-784F-4F98-8879-02D7EB5AAB1A}" type="pres">
      <dgm:prSet presAssocID="{495E5D8C-8B0F-4CC4-B895-4EFDE90CE7A0}" presName="ParentText" presStyleLbl="revTx" presStyleIdx="2" presStyleCnt="3" custScaleX="96993" custLinFactNeighborX="3377">
        <dgm:presLayoutVars>
          <dgm:chMax val="0"/>
          <dgm:chPref val="0"/>
          <dgm:bulletEnabled val="1"/>
        </dgm:presLayoutVars>
      </dgm:prSet>
      <dgm:spPr/>
    </dgm:pt>
  </dgm:ptLst>
  <dgm:cxnLst>
    <dgm:cxn modelId="{A7040500-ACD3-48F9-89B2-4D809CD4EAFE}" srcId="{CA792B47-12AC-4EFC-B34F-2786B9FA832C}" destId="{82852D58-F26D-4A1D-BF81-BE19DEE9DC2B}" srcOrd="1" destOrd="0" parTransId="{E9858D04-D996-414B-8729-E44F0CFE5420}" sibTransId="{0197CC76-AC47-4792-8CCE-DB2E8192EB74}"/>
    <dgm:cxn modelId="{17B6CF23-8D47-4EFF-85B9-593E2C25A235}" type="presOf" srcId="{495E5D8C-8B0F-4CC4-B895-4EFDE90CE7A0}" destId="{B2754ECE-784F-4F98-8879-02D7EB5AAB1A}" srcOrd="0" destOrd="0" presId="urn:microsoft.com/office/officeart/2009/3/layout/StepUpProcess"/>
    <dgm:cxn modelId="{B667A92A-2D6D-4E64-83B4-53DC713322D8}" type="presOf" srcId="{82852D58-F26D-4A1D-BF81-BE19DEE9DC2B}" destId="{F95F8F99-801D-45B8-BF24-B5D8DAFAD0B0}" srcOrd="0" destOrd="0" presId="urn:microsoft.com/office/officeart/2009/3/layout/StepUpProcess"/>
    <dgm:cxn modelId="{962D853C-13FC-446E-89AA-AD9F956461D9}" srcId="{CA792B47-12AC-4EFC-B34F-2786B9FA832C}" destId="{495E5D8C-8B0F-4CC4-B895-4EFDE90CE7A0}" srcOrd="2" destOrd="0" parTransId="{D891A36D-0877-4AC4-8F7B-C82FE1353798}" sibTransId="{694428C5-FC54-46A7-BEAC-817AADB3FE47}"/>
    <dgm:cxn modelId="{4813E663-9511-4456-84BC-815FF134DCD7}" srcId="{CA792B47-12AC-4EFC-B34F-2786B9FA832C}" destId="{E0293D8F-FA17-480F-83F3-3D8824A5FE92}" srcOrd="0" destOrd="0" parTransId="{81061012-3024-4390-9CF0-5F335879C873}" sibTransId="{21F5D422-467A-4ED8-BD85-4D0A2D94B08A}"/>
    <dgm:cxn modelId="{76C32976-8EB9-40CA-BF78-AD04D3F93F8E}" type="presOf" srcId="{CA792B47-12AC-4EFC-B34F-2786B9FA832C}" destId="{B50C1C3C-260D-42E7-BCA3-4156DC2FCB44}" srcOrd="0" destOrd="0" presId="urn:microsoft.com/office/officeart/2009/3/layout/StepUpProcess"/>
    <dgm:cxn modelId="{C66F5578-56A3-4AA1-8DD0-885C386CAD82}" type="presOf" srcId="{E0293D8F-FA17-480F-83F3-3D8824A5FE92}" destId="{DDE8BFD1-DE91-459D-9CFA-239F504D5217}" srcOrd="0" destOrd="0" presId="urn:microsoft.com/office/officeart/2009/3/layout/StepUpProcess"/>
    <dgm:cxn modelId="{A3396271-4802-4808-BED0-703CE711290E}" type="presParOf" srcId="{B50C1C3C-260D-42E7-BCA3-4156DC2FCB44}" destId="{6E5431EA-BD46-46BC-A9F0-7499B849025C}" srcOrd="0" destOrd="0" presId="urn:microsoft.com/office/officeart/2009/3/layout/StepUpProcess"/>
    <dgm:cxn modelId="{F5899CC8-C052-4AD3-A840-956D48A07E35}" type="presParOf" srcId="{6E5431EA-BD46-46BC-A9F0-7499B849025C}" destId="{D6501EC6-22FF-4D1E-BC5C-40A9EC1DCA01}" srcOrd="0" destOrd="0" presId="urn:microsoft.com/office/officeart/2009/3/layout/StepUpProcess"/>
    <dgm:cxn modelId="{2CF322A5-6C25-417E-887E-C664D14410E9}" type="presParOf" srcId="{6E5431EA-BD46-46BC-A9F0-7499B849025C}" destId="{DDE8BFD1-DE91-459D-9CFA-239F504D5217}" srcOrd="1" destOrd="0" presId="urn:microsoft.com/office/officeart/2009/3/layout/StepUpProcess"/>
    <dgm:cxn modelId="{088C3425-5F76-4743-A5EB-85C77B49A920}" type="presParOf" srcId="{6E5431EA-BD46-46BC-A9F0-7499B849025C}" destId="{EBEE0B0D-4D5B-4305-A65F-7348E5B0C7CC}" srcOrd="2" destOrd="0" presId="urn:microsoft.com/office/officeart/2009/3/layout/StepUpProcess"/>
    <dgm:cxn modelId="{A9A1CAC7-9712-441E-80FD-2D2047889216}" type="presParOf" srcId="{B50C1C3C-260D-42E7-BCA3-4156DC2FCB44}" destId="{C20BA097-F5AA-41C3-8761-B5F57224DBA2}" srcOrd="1" destOrd="0" presId="urn:microsoft.com/office/officeart/2009/3/layout/StepUpProcess"/>
    <dgm:cxn modelId="{6C2480D1-7347-46D2-8006-7F6B860863E1}" type="presParOf" srcId="{C20BA097-F5AA-41C3-8761-B5F57224DBA2}" destId="{64C69231-0DEA-4486-9D0A-788F10674D7B}" srcOrd="0" destOrd="0" presId="urn:microsoft.com/office/officeart/2009/3/layout/StepUpProcess"/>
    <dgm:cxn modelId="{BA3FBA0C-3949-4702-BF4B-285D1514A28D}" type="presParOf" srcId="{B50C1C3C-260D-42E7-BCA3-4156DC2FCB44}" destId="{FF06AC52-F687-4FF3-A0EA-5CA5B1BE6292}" srcOrd="2" destOrd="0" presId="urn:microsoft.com/office/officeart/2009/3/layout/StepUpProcess"/>
    <dgm:cxn modelId="{87A732A7-F466-48CB-93BD-5B3E0B331B42}" type="presParOf" srcId="{FF06AC52-F687-4FF3-A0EA-5CA5B1BE6292}" destId="{1C796F7A-7B17-4B41-AA31-8168F88C5194}" srcOrd="0" destOrd="0" presId="urn:microsoft.com/office/officeart/2009/3/layout/StepUpProcess"/>
    <dgm:cxn modelId="{AC97BF6E-E538-43EB-809D-31F5952E4914}" type="presParOf" srcId="{FF06AC52-F687-4FF3-A0EA-5CA5B1BE6292}" destId="{F95F8F99-801D-45B8-BF24-B5D8DAFAD0B0}" srcOrd="1" destOrd="0" presId="urn:microsoft.com/office/officeart/2009/3/layout/StepUpProcess"/>
    <dgm:cxn modelId="{D0286180-EAD0-439F-9F39-5EA6254746E3}" type="presParOf" srcId="{FF06AC52-F687-4FF3-A0EA-5CA5B1BE6292}" destId="{ADCA4AA3-95FA-4C53-855F-B50325ADABB9}" srcOrd="2" destOrd="0" presId="urn:microsoft.com/office/officeart/2009/3/layout/StepUpProcess"/>
    <dgm:cxn modelId="{20CD259E-B041-4F2F-9614-811A8073B81A}" type="presParOf" srcId="{B50C1C3C-260D-42E7-BCA3-4156DC2FCB44}" destId="{E033B8B4-9107-4872-8593-5DA22745929B}" srcOrd="3" destOrd="0" presId="urn:microsoft.com/office/officeart/2009/3/layout/StepUpProcess"/>
    <dgm:cxn modelId="{8646D9A7-43CC-4BFD-B784-A291B87AE83D}" type="presParOf" srcId="{E033B8B4-9107-4872-8593-5DA22745929B}" destId="{F177E37F-D149-4FE5-8369-63C50A320E64}" srcOrd="0" destOrd="0" presId="urn:microsoft.com/office/officeart/2009/3/layout/StepUpProcess"/>
    <dgm:cxn modelId="{346D1C91-34F4-4ED8-9B16-30EEEABEC090}" type="presParOf" srcId="{B50C1C3C-260D-42E7-BCA3-4156DC2FCB44}" destId="{D0499BA1-479C-41E1-89B4-511F16863DBA}" srcOrd="4" destOrd="0" presId="urn:microsoft.com/office/officeart/2009/3/layout/StepUpProcess"/>
    <dgm:cxn modelId="{087E8619-9748-42E4-8D17-61A06B4FE643}" type="presParOf" srcId="{D0499BA1-479C-41E1-89B4-511F16863DBA}" destId="{3AF52C7A-B133-448D-985E-889D3DCC531C}" srcOrd="0" destOrd="0" presId="urn:microsoft.com/office/officeart/2009/3/layout/StepUpProcess"/>
    <dgm:cxn modelId="{BC58E6D6-96CA-4273-BB70-8A1255132FA0}" type="presParOf" srcId="{D0499BA1-479C-41E1-89B4-511F16863DBA}" destId="{B2754ECE-784F-4F98-8879-02D7EB5AAB1A}"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01EC6-22FF-4D1E-BC5C-40A9EC1DCA01}">
      <dsp:nvSpPr>
        <dsp:cNvPr id="0" name=""/>
        <dsp:cNvSpPr/>
      </dsp:nvSpPr>
      <dsp:spPr>
        <a:xfrm rot="5400000">
          <a:off x="525657" y="1088115"/>
          <a:ext cx="1547622" cy="2575209"/>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E8BFD1-DE91-459D-9CFA-239F504D5217}">
      <dsp:nvSpPr>
        <dsp:cNvPr id="0" name=""/>
        <dsp:cNvSpPr/>
      </dsp:nvSpPr>
      <dsp:spPr>
        <a:xfrm>
          <a:off x="363635" y="1852159"/>
          <a:ext cx="2324913" cy="2037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accent5">
                  <a:lumMod val="50000"/>
                </a:schemeClr>
              </a:solidFill>
            </a:rPr>
            <a:t>Plan Submission</a:t>
          </a:r>
        </a:p>
        <a:p>
          <a:pPr marL="0" lvl="0" indent="0" algn="l" defTabSz="889000">
            <a:lnSpc>
              <a:spcPct val="90000"/>
            </a:lnSpc>
            <a:spcBef>
              <a:spcPct val="0"/>
            </a:spcBef>
            <a:spcAft>
              <a:spcPct val="35000"/>
            </a:spcAft>
            <a:buNone/>
          </a:pPr>
          <a:endParaRPr lang="en-US" sz="1050" kern="1200" dirty="0">
            <a:solidFill>
              <a:schemeClr val="tx1">
                <a:lumMod val="75000"/>
                <a:lumOff val="25000"/>
              </a:schemeClr>
            </a:solidFill>
          </a:endParaRPr>
        </a:p>
        <a:p>
          <a:pPr marL="0" lvl="0" indent="0" algn="l" defTabSz="889000">
            <a:lnSpc>
              <a:spcPct val="90000"/>
            </a:lnSpc>
            <a:spcBef>
              <a:spcPct val="0"/>
            </a:spcBef>
            <a:spcAft>
              <a:spcPct val="35000"/>
            </a:spcAft>
            <a:buNone/>
          </a:pPr>
          <a:r>
            <a:rPr lang="en-US" sz="1800" b="0" kern="1200" dirty="0">
              <a:solidFill>
                <a:schemeClr val="tx1"/>
              </a:solidFill>
            </a:rPr>
            <a:t>With application for funding in Budget Justification section</a:t>
          </a:r>
        </a:p>
      </dsp:txBody>
      <dsp:txXfrm>
        <a:off x="363635" y="1852159"/>
        <a:ext cx="2324913" cy="2037923"/>
      </dsp:txXfrm>
    </dsp:sp>
    <dsp:sp modelId="{EBEE0B0D-4D5B-4305-A65F-7348E5B0C7CC}">
      <dsp:nvSpPr>
        <dsp:cNvPr id="0" name=""/>
        <dsp:cNvSpPr/>
      </dsp:nvSpPr>
      <dsp:spPr>
        <a:xfrm>
          <a:off x="2145613" y="938949"/>
          <a:ext cx="438662" cy="438662"/>
        </a:xfrm>
        <a:prstGeom prst="triangle">
          <a:avLst>
            <a:gd name="adj" fmla="val 100000"/>
          </a:avLst>
        </a:prstGeom>
        <a:solidFill>
          <a:schemeClr val="accent4">
            <a:hueOff val="-177119"/>
            <a:satOff val="-7460"/>
            <a:lumOff val="3873"/>
            <a:alphaOff val="0"/>
          </a:schemeClr>
        </a:solidFill>
        <a:ln w="25400" cap="flat" cmpd="sng" algn="ctr">
          <a:solidFill>
            <a:schemeClr val="accent4">
              <a:hueOff val="-177119"/>
              <a:satOff val="-7460"/>
              <a:lumOff val="38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796F7A-7B17-4B41-AA31-8168F88C5194}">
      <dsp:nvSpPr>
        <dsp:cNvPr id="0" name=""/>
        <dsp:cNvSpPr/>
      </dsp:nvSpPr>
      <dsp:spPr>
        <a:xfrm rot="5400000">
          <a:off x="3363848" y="424257"/>
          <a:ext cx="1547622" cy="2575209"/>
        </a:xfrm>
        <a:prstGeom prst="corner">
          <a:avLst>
            <a:gd name="adj1" fmla="val 16120"/>
            <a:gd name="adj2" fmla="val 16110"/>
          </a:avLst>
        </a:prstGeom>
        <a:solidFill>
          <a:schemeClr val="accent4">
            <a:hueOff val="-354239"/>
            <a:satOff val="-14919"/>
            <a:lumOff val="7745"/>
            <a:alphaOff val="0"/>
          </a:schemeClr>
        </a:solidFill>
        <a:ln w="25400" cap="flat" cmpd="sng" algn="ctr">
          <a:solidFill>
            <a:schemeClr val="accent4">
              <a:hueOff val="-354239"/>
              <a:satOff val="-14919"/>
              <a:lumOff val="7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5F8F99-801D-45B8-BF24-B5D8DAFAD0B0}">
      <dsp:nvSpPr>
        <dsp:cNvPr id="0" name=""/>
        <dsp:cNvSpPr/>
      </dsp:nvSpPr>
      <dsp:spPr>
        <a:xfrm>
          <a:off x="3206482" y="1193690"/>
          <a:ext cx="2324913" cy="2037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accent5">
                  <a:lumMod val="50000"/>
                </a:schemeClr>
              </a:solidFill>
            </a:rPr>
            <a:t>Plan Assessment</a:t>
          </a:r>
        </a:p>
        <a:p>
          <a:pPr marL="0" lvl="0" indent="0" algn="l" defTabSz="889000">
            <a:lnSpc>
              <a:spcPct val="90000"/>
            </a:lnSpc>
            <a:spcBef>
              <a:spcPct val="0"/>
            </a:spcBef>
            <a:spcAft>
              <a:spcPct val="35000"/>
            </a:spcAft>
            <a:buNone/>
          </a:pPr>
          <a:endParaRPr lang="en-US" sz="1050" kern="1200" dirty="0">
            <a:solidFill>
              <a:schemeClr val="tx1">
                <a:lumMod val="75000"/>
                <a:lumOff val="25000"/>
              </a:schemeClr>
            </a:solidFill>
          </a:endParaRPr>
        </a:p>
        <a:p>
          <a:pPr marL="0" lvl="0" indent="0" algn="l" defTabSz="889000">
            <a:lnSpc>
              <a:spcPct val="90000"/>
            </a:lnSpc>
            <a:spcBef>
              <a:spcPct val="0"/>
            </a:spcBef>
            <a:spcAft>
              <a:spcPct val="35000"/>
            </a:spcAft>
            <a:buNone/>
          </a:pPr>
          <a:r>
            <a:rPr lang="en-US" sz="1800" b="0" kern="1200" dirty="0">
              <a:solidFill>
                <a:schemeClr val="tx1"/>
              </a:solidFill>
            </a:rPr>
            <a:t>Peer reviewers only comment on (not score) budget</a:t>
          </a:r>
        </a:p>
        <a:p>
          <a:pPr marL="0" lvl="0" indent="0" algn="l" defTabSz="889000">
            <a:lnSpc>
              <a:spcPct val="90000"/>
            </a:lnSpc>
            <a:spcBef>
              <a:spcPct val="0"/>
            </a:spcBef>
            <a:spcAft>
              <a:spcPct val="35000"/>
            </a:spcAft>
            <a:buNone/>
          </a:pPr>
          <a:endParaRPr lang="en-US" sz="1050" b="0" kern="1200" dirty="0">
            <a:solidFill>
              <a:schemeClr val="tx1"/>
            </a:solidFill>
          </a:endParaRPr>
        </a:p>
        <a:p>
          <a:pPr marL="0" lvl="0" indent="0" algn="l" defTabSz="889000">
            <a:lnSpc>
              <a:spcPct val="90000"/>
            </a:lnSpc>
            <a:spcBef>
              <a:spcPct val="0"/>
            </a:spcBef>
            <a:spcAft>
              <a:spcPct val="35000"/>
            </a:spcAft>
            <a:buNone/>
          </a:pPr>
          <a:r>
            <a:rPr lang="en-US" sz="1800" b="0" kern="1200" dirty="0">
              <a:solidFill>
                <a:schemeClr val="tx1"/>
              </a:solidFill>
            </a:rPr>
            <a:t>NIH program staff assess Plans</a:t>
          </a:r>
        </a:p>
        <a:p>
          <a:pPr marL="0" lvl="0" indent="0" algn="l" defTabSz="889000">
            <a:lnSpc>
              <a:spcPct val="90000"/>
            </a:lnSpc>
            <a:spcBef>
              <a:spcPct val="0"/>
            </a:spcBef>
            <a:spcAft>
              <a:spcPct val="35000"/>
            </a:spcAft>
            <a:buNone/>
          </a:pPr>
          <a:endParaRPr lang="en-US" sz="1050" b="0" kern="1200" dirty="0">
            <a:solidFill>
              <a:schemeClr val="tx1"/>
            </a:solidFill>
          </a:endParaRPr>
        </a:p>
        <a:p>
          <a:pPr marL="0" lvl="0" indent="0" algn="l" defTabSz="889000">
            <a:lnSpc>
              <a:spcPct val="90000"/>
            </a:lnSpc>
            <a:spcBef>
              <a:spcPct val="0"/>
            </a:spcBef>
            <a:spcAft>
              <a:spcPct val="35000"/>
            </a:spcAft>
            <a:buNone/>
          </a:pPr>
          <a:r>
            <a:rPr lang="en-US" sz="1800" b="0" kern="1200" dirty="0">
              <a:solidFill>
                <a:schemeClr val="tx1"/>
              </a:solidFill>
            </a:rPr>
            <a:t>Plans can be updated</a:t>
          </a:r>
        </a:p>
      </dsp:txBody>
      <dsp:txXfrm>
        <a:off x="3206482" y="1193690"/>
        <a:ext cx="2324913" cy="2037923"/>
      </dsp:txXfrm>
    </dsp:sp>
    <dsp:sp modelId="{ADCA4AA3-95FA-4C53-855F-B50325ADABB9}">
      <dsp:nvSpPr>
        <dsp:cNvPr id="0" name=""/>
        <dsp:cNvSpPr/>
      </dsp:nvSpPr>
      <dsp:spPr>
        <a:xfrm>
          <a:off x="4991762" y="234667"/>
          <a:ext cx="438662" cy="438662"/>
        </a:xfrm>
        <a:prstGeom prst="triangle">
          <a:avLst>
            <a:gd name="adj" fmla="val 100000"/>
          </a:avLst>
        </a:prstGeom>
        <a:solidFill>
          <a:schemeClr val="accent4">
            <a:hueOff val="-531358"/>
            <a:satOff val="-22379"/>
            <a:lumOff val="11618"/>
            <a:alphaOff val="0"/>
          </a:schemeClr>
        </a:solidFill>
        <a:ln w="25400" cap="flat" cmpd="sng" algn="ctr">
          <a:solidFill>
            <a:schemeClr val="accent4">
              <a:hueOff val="-531358"/>
              <a:satOff val="-22379"/>
              <a:lumOff val="116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F52C7A-B133-448D-985E-889D3DCC531C}">
      <dsp:nvSpPr>
        <dsp:cNvPr id="0" name=""/>
        <dsp:cNvSpPr/>
      </dsp:nvSpPr>
      <dsp:spPr>
        <a:xfrm rot="5400000">
          <a:off x="6209997" y="-280025"/>
          <a:ext cx="1547622" cy="2575209"/>
        </a:xfrm>
        <a:prstGeom prst="corner">
          <a:avLst>
            <a:gd name="adj1" fmla="val 16120"/>
            <a:gd name="adj2" fmla="val 16110"/>
          </a:avLst>
        </a:prstGeom>
        <a:solidFill>
          <a:schemeClr val="accent4">
            <a:hueOff val="-708477"/>
            <a:satOff val="-29838"/>
            <a:lumOff val="15491"/>
            <a:alphaOff val="0"/>
          </a:schemeClr>
        </a:solidFill>
        <a:ln w="25400" cap="flat" cmpd="sng" algn="ctr">
          <a:solidFill>
            <a:schemeClr val="accent4">
              <a:hueOff val="-708477"/>
              <a:satOff val="-29838"/>
              <a:lumOff val="154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754ECE-784F-4F98-8879-02D7EB5AAB1A}">
      <dsp:nvSpPr>
        <dsp:cNvPr id="0" name=""/>
        <dsp:cNvSpPr/>
      </dsp:nvSpPr>
      <dsp:spPr>
        <a:xfrm>
          <a:off x="6020316" y="489407"/>
          <a:ext cx="2255003" cy="2037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accent5">
                  <a:lumMod val="50000"/>
                </a:schemeClr>
              </a:solidFill>
            </a:rPr>
            <a:t>Plan Compliance</a:t>
          </a:r>
          <a:endParaRPr lang="en-US" sz="1500" b="1" kern="1200" dirty="0">
            <a:solidFill>
              <a:schemeClr val="accent5">
                <a:lumMod val="50000"/>
              </a:schemeClr>
            </a:solidFill>
          </a:endParaRPr>
        </a:p>
        <a:p>
          <a:pPr marL="0" lvl="0" indent="0" algn="l" defTabSz="889000">
            <a:lnSpc>
              <a:spcPct val="90000"/>
            </a:lnSpc>
            <a:spcBef>
              <a:spcPct val="0"/>
            </a:spcBef>
            <a:spcAft>
              <a:spcPct val="35000"/>
            </a:spcAft>
            <a:buNone/>
          </a:pPr>
          <a:endParaRPr lang="en-US" sz="1050" kern="1200" dirty="0">
            <a:solidFill>
              <a:schemeClr val="tx1"/>
            </a:solidFill>
          </a:endParaRPr>
        </a:p>
        <a:p>
          <a:pPr marL="0" lvl="0" indent="0" algn="l" defTabSz="889000">
            <a:lnSpc>
              <a:spcPct val="90000"/>
            </a:lnSpc>
            <a:spcBef>
              <a:spcPct val="0"/>
            </a:spcBef>
            <a:spcAft>
              <a:spcPct val="35000"/>
            </a:spcAft>
            <a:buNone/>
          </a:pPr>
          <a:r>
            <a:rPr lang="en-US" sz="1800" kern="1200" dirty="0">
              <a:solidFill>
                <a:schemeClr val="tx1"/>
              </a:solidFill>
            </a:rPr>
            <a:t>Incorporated into </a:t>
          </a:r>
          <a:r>
            <a:rPr lang="en-US" sz="1800" b="0" kern="1200" dirty="0">
              <a:solidFill>
                <a:schemeClr val="tx1"/>
              </a:solidFill>
            </a:rPr>
            <a:t>Terms and Conditions</a:t>
          </a:r>
        </a:p>
        <a:p>
          <a:pPr marL="0" lvl="0" indent="0" algn="l" defTabSz="889000">
            <a:lnSpc>
              <a:spcPct val="90000"/>
            </a:lnSpc>
            <a:spcBef>
              <a:spcPct val="0"/>
            </a:spcBef>
            <a:spcAft>
              <a:spcPct val="35000"/>
            </a:spcAft>
            <a:buNone/>
          </a:pPr>
          <a:endParaRPr lang="en-US" sz="1050" kern="1200" dirty="0">
            <a:solidFill>
              <a:schemeClr val="tx1"/>
            </a:solidFill>
          </a:endParaRPr>
        </a:p>
        <a:p>
          <a:pPr marL="0" lvl="0" indent="0" algn="l" defTabSz="889000">
            <a:lnSpc>
              <a:spcPct val="90000"/>
            </a:lnSpc>
            <a:spcBef>
              <a:spcPct val="0"/>
            </a:spcBef>
            <a:spcAft>
              <a:spcPct val="35000"/>
            </a:spcAft>
            <a:buNone/>
          </a:pPr>
          <a:r>
            <a:rPr lang="en-US" sz="1800" kern="1200" dirty="0">
              <a:solidFill>
                <a:schemeClr val="tx1"/>
              </a:solidFill>
            </a:rPr>
            <a:t>Monitored at regular reporting intervals – me</a:t>
          </a:r>
          <a:r>
            <a:rPr lang="en-US" sz="1800" kern="1200" dirty="0"/>
            <a:t>chanisms and tools to support oversight under development</a:t>
          </a:r>
          <a:endParaRPr lang="en-US" sz="1800" kern="1200" dirty="0">
            <a:solidFill>
              <a:schemeClr val="tx1"/>
            </a:solidFill>
          </a:endParaRPr>
        </a:p>
        <a:p>
          <a:pPr marL="0" lvl="0" indent="0" algn="l" defTabSz="889000">
            <a:lnSpc>
              <a:spcPct val="90000"/>
            </a:lnSpc>
            <a:spcBef>
              <a:spcPct val="0"/>
            </a:spcBef>
            <a:spcAft>
              <a:spcPct val="35000"/>
            </a:spcAft>
            <a:buNone/>
          </a:pPr>
          <a:endParaRPr lang="en-US" sz="1050" kern="1200" dirty="0">
            <a:solidFill>
              <a:schemeClr val="tx1"/>
            </a:solidFill>
          </a:endParaRPr>
        </a:p>
        <a:p>
          <a:pPr marL="0" lvl="0" indent="0" algn="l" defTabSz="889000">
            <a:lnSpc>
              <a:spcPct val="90000"/>
            </a:lnSpc>
            <a:spcBef>
              <a:spcPct val="0"/>
            </a:spcBef>
            <a:spcAft>
              <a:spcPct val="35000"/>
            </a:spcAft>
            <a:buNone/>
          </a:pPr>
          <a:r>
            <a:rPr lang="en-US" sz="1800" kern="1200" dirty="0">
              <a:solidFill>
                <a:schemeClr val="tx1"/>
              </a:solidFill>
            </a:rPr>
            <a:t>Compliance may factor into future funding decisions</a:t>
          </a:r>
        </a:p>
      </dsp:txBody>
      <dsp:txXfrm>
        <a:off x="6020316" y="489407"/>
        <a:ext cx="2255003" cy="203792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581C237D-B126-4633-85BD-1DA5BE35EA0A}" type="datetimeFigureOut">
              <a:rPr lang="en-US" smtClean="0"/>
              <a:t>10/31/2021</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2B16C7FB-F99D-4F07-9022-722C8935F6DD}" type="slidenum">
              <a:rPr lang="en-US" smtClean="0"/>
              <a:t>‹#›</a:t>
            </a:fld>
            <a:endParaRPr lang="en-US"/>
          </a:p>
        </p:txBody>
      </p:sp>
    </p:spTree>
    <p:extLst>
      <p:ext uri="{BB962C8B-B14F-4D97-AF65-F5344CB8AC3E}">
        <p14:creationId xmlns:p14="http://schemas.microsoft.com/office/powerpoint/2010/main" val="2885848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73C27A9F-2373-43ED-BAFA-929BD2DACE8F}" type="datetimeFigureOut">
              <a:rPr lang="en-US" smtClean="0"/>
              <a:t>10/31/2021</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66D99A86-2501-41D3-8639-406C9D1187E9}" type="slidenum">
              <a:rPr lang="en-US" smtClean="0"/>
              <a:t>‹#›</a:t>
            </a:fld>
            <a:endParaRPr lang="en-US"/>
          </a:p>
        </p:txBody>
      </p:sp>
    </p:spTree>
    <p:extLst>
      <p:ext uri="{BB962C8B-B14F-4D97-AF65-F5344CB8AC3E}">
        <p14:creationId xmlns:p14="http://schemas.microsoft.com/office/powerpoint/2010/main" val="3846593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thank you for joining us today. My name is Taunton Paine and I’m the director of the Scientific Data Sharing Policy Division in the Office of Science Policy at NIH.  I’m joined by my colleagues Dr. Cindy Danielson, the Associate Director for System Integration in the Office of Research Reporting and Analysis in the Office of Extramural Research, and Dr. Julia Slutsman, the Director of Genomic Data Sharing Policy Implementation, also in the Office of Extramural Research.  </a:t>
            </a:r>
          </a:p>
          <a:p>
            <a:endParaRPr lang="en-US" dirty="0"/>
          </a:p>
          <a:p>
            <a:r>
              <a:rPr lang="en-US" dirty="0"/>
              <a:t>I’ll start by giving you an overview of the policy and what it expects, and then I’ll turn it over to Cindy and Julia to discuss some of our plans for implementation.  </a:t>
            </a:r>
          </a:p>
        </p:txBody>
      </p:sp>
      <p:sp>
        <p:nvSpPr>
          <p:cNvPr id="4" name="Slide Number Placeholder 3"/>
          <p:cNvSpPr>
            <a:spLocks noGrp="1"/>
          </p:cNvSpPr>
          <p:nvPr>
            <p:ph type="sldNum" sz="quarter" idx="5"/>
          </p:nvPr>
        </p:nvSpPr>
        <p:spPr/>
        <p:txBody>
          <a:bodyPr/>
          <a:lstStyle/>
          <a:p>
            <a:fld id="{66D99A86-2501-41D3-8639-406C9D1187E9}" type="slidenum">
              <a:rPr lang="en-US" smtClean="0"/>
              <a:t>1</a:t>
            </a:fld>
            <a:endParaRPr lang="en-US" dirty="0"/>
          </a:p>
        </p:txBody>
      </p:sp>
    </p:spTree>
    <p:extLst>
      <p:ext uri="{BB962C8B-B14F-4D97-AF65-F5344CB8AC3E}">
        <p14:creationId xmlns:p14="http://schemas.microsoft.com/office/powerpoint/2010/main" val="2021829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give an overview of how Data Management and Sharing Plans will be submitted and reviewed. The details described here apply to extramural grant awards, but there will be analogous requirements for other types of funding such as contracts. The Policy expects that Plans outlining how scientific data will be managed or shared will be submitted with the application for funding, and specifically as part of the budget justification section.</a:t>
            </a:r>
          </a:p>
          <a:p>
            <a:endParaRPr lang="en-US" dirty="0"/>
          </a:p>
          <a:p>
            <a:r>
              <a:rPr lang="en-US" dirty="0"/>
              <a:t>In peer review, the reviewers may only comment on the proposed budget for data management and sharing, but these comments will not impact the score. The Plans themselves will undergo programmatic assessment by NIH as determined by the proposed Institute or Center. As a project progresses, Plans should be updated by researchers and assessed by NIH program staff during regular reporting intervals or sooner.</a:t>
            </a:r>
          </a:p>
          <a:p>
            <a:endParaRPr lang="en-US" dirty="0"/>
          </a:p>
          <a:p>
            <a:r>
              <a:rPr lang="en-US" dirty="0"/>
              <a:t>Once an award is made, compliance with the approved Plan will become a Term and Condition of award. Compliance will be monitored at regular reporting intervals, and mechanisms and tools to support oversight are currently under development. The Policy states that compliance may factor into future funding decisions, so institutions will need to take these Plans seriously.</a:t>
            </a:r>
          </a:p>
        </p:txBody>
      </p:sp>
      <p:sp>
        <p:nvSpPr>
          <p:cNvPr id="4" name="Slide Number Placeholder 3"/>
          <p:cNvSpPr>
            <a:spLocks noGrp="1"/>
          </p:cNvSpPr>
          <p:nvPr>
            <p:ph type="sldNum" sz="quarter" idx="5"/>
          </p:nvPr>
        </p:nvSpPr>
        <p:spPr/>
        <p:txBody>
          <a:bodyPr/>
          <a:lstStyle/>
          <a:p>
            <a:fld id="{66D99A86-2501-41D3-8639-406C9D1187E9}" type="slidenum">
              <a:rPr lang="en-US" smtClean="0"/>
              <a:t>10</a:t>
            </a:fld>
            <a:endParaRPr lang="en-US"/>
          </a:p>
        </p:txBody>
      </p:sp>
    </p:spTree>
    <p:extLst>
      <p:ext uri="{BB962C8B-B14F-4D97-AF65-F5344CB8AC3E}">
        <p14:creationId xmlns:p14="http://schemas.microsoft.com/office/powerpoint/2010/main" val="1179684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in the midst of our implementation activities with just over a year to go before the new Policy goes into effect, and I want to highlight are a few areas of consideration that we are working to address. In addition to reaching out to the community to understand implementation challenges, we are also working across NIH to implement the Policy in a way that will work for all types of science, all Institutes and Centers, and the NIH staff and external organizations who will all have roles to play related to data management and sharing.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large part of the implementation effort is working out the technical approaches to support the Policy, and we are developing approaches and workflows to implement the Policy in a way that will help to advance the rigor and reproducibility of NIH-supported research. In terms of how the Plans will be assessed, we’re focusing on determining the appropriate roles, responsibilities, and processes by which NIH Institutes and Centers will assess Plans. In terms of monitoring for compliance, we are working to determine what information and tools are needed to help ensure that awardees adhere to the Plans that were approved, and that the community has access to any data that should have been shared. Again, since the Policy allows for non-compliance with the approved Plan to affect future funding, monitoring institutional compliance will be important.</a:t>
            </a:r>
          </a:p>
          <a:p>
            <a:endParaRPr lang="en-US" dirty="0"/>
          </a:p>
          <a:p>
            <a:r>
              <a:rPr lang="en-US" dirty="0"/>
              <a:t>All of this will certainly involve system changes, and we are working to define the requirements for enhancing award management systems and developing tools for both the community and NIH to support the entire process, from submission of Plans, to their programmatic assessment, all the way through monitoring for compliance with the Plans that were approved and updated Plans as things change.</a:t>
            </a:r>
          </a:p>
          <a:p>
            <a:endParaRPr lang="en-US" dirty="0"/>
          </a:p>
          <a:p>
            <a:r>
              <a:rPr lang="en-US" dirty="0"/>
              <a:t>We are also considering approaches for posting some Plan information publicly, to ensure they are useful to researchers looking to find data generated through the use of NIH funding that may have been shared. We want to do this in a way that encourages researchers to share reusable data and adopt good data sharing practices, so are making sure to engage with data science colleagues across NIH and in the community as we consider how to link out to repositories, employ persistent identifiers, and promote FAIR data principles.</a:t>
            </a:r>
          </a:p>
          <a:p>
            <a:endParaRPr lang="en-US" dirty="0"/>
          </a:p>
          <a:p>
            <a:r>
              <a:rPr lang="en-US" dirty="0"/>
              <a:t>We are also developing resources for the community and NIH staff, so investigators and institutions will be well prepared to comply with the Policy, and staff will be well prepared to provide oversight and guidance for the community.</a:t>
            </a:r>
          </a:p>
        </p:txBody>
      </p:sp>
      <p:sp>
        <p:nvSpPr>
          <p:cNvPr id="4" name="Slide Number Placeholder 3"/>
          <p:cNvSpPr>
            <a:spLocks noGrp="1"/>
          </p:cNvSpPr>
          <p:nvPr>
            <p:ph type="sldNum" sz="quarter" idx="5"/>
          </p:nvPr>
        </p:nvSpPr>
        <p:spPr/>
        <p:txBody>
          <a:bodyPr/>
          <a:lstStyle/>
          <a:p>
            <a:fld id="{66D99A86-2501-41D3-8639-406C9D1187E9}" type="slidenum">
              <a:rPr lang="en-US" smtClean="0"/>
              <a:t>11</a:t>
            </a:fld>
            <a:endParaRPr lang="en-US"/>
          </a:p>
        </p:txBody>
      </p:sp>
    </p:spTree>
    <p:extLst>
      <p:ext uri="{BB962C8B-B14F-4D97-AF65-F5344CB8AC3E}">
        <p14:creationId xmlns:p14="http://schemas.microsoft.com/office/powerpoint/2010/main" val="1613094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work to implement this Policy, NIH has been engaging the community to understand implementation challenges, which will inform the development of additional supplemental information and other resources to prepare the community to be ready to implement and comply with the Policy.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also conscious of how this policy may interact with other NIH-wide or Institute and Center-specific data sharing policies. We are considering how to harmonize processes and expectations across multiple data sharing policies, including the Genomic Data Sharing Policy, to decrease burden on the community.</a:t>
            </a:r>
          </a:p>
          <a:p>
            <a:endParaRPr lang="en-US" dirty="0"/>
          </a:p>
          <a:p>
            <a:r>
              <a:rPr lang="en-US" dirty="0"/>
              <a:t>As planning for responsible data management and sharing becomes a routine part of research, understanding the costs associated with that management and sharing will be needed. NIH plans to develop resources to help inform appropriate data management and sharing costs. This will be informed by a National Academies of Science Engineering and Medicine report on forecasting costs, and a recent workshop on the culture of data management and sharing.</a:t>
            </a:r>
          </a:p>
          <a:p>
            <a:endParaRPr lang="en-US" dirty="0"/>
          </a:p>
          <a:p>
            <a:r>
              <a:rPr lang="en-US" dirty="0"/>
              <a:t>We are also focusing on developing approaches for incentivizing good data sharing practices, to help facilitate this culture shift of making findable, accessible, interoperable, and reusable data available by default. Part of this will involve considering approaches for how to cite reuse of shared data appropriately.</a:t>
            </a:r>
          </a:p>
        </p:txBody>
      </p:sp>
      <p:sp>
        <p:nvSpPr>
          <p:cNvPr id="4" name="Slide Number Placeholder 3"/>
          <p:cNvSpPr>
            <a:spLocks noGrp="1"/>
          </p:cNvSpPr>
          <p:nvPr>
            <p:ph type="sldNum" sz="quarter" idx="5"/>
          </p:nvPr>
        </p:nvSpPr>
        <p:spPr/>
        <p:txBody>
          <a:bodyPr/>
          <a:lstStyle/>
          <a:p>
            <a:fld id="{66D99A86-2501-41D3-8639-406C9D1187E9}" type="slidenum">
              <a:rPr lang="en-US" smtClean="0"/>
              <a:t>12</a:t>
            </a:fld>
            <a:endParaRPr lang="en-US"/>
          </a:p>
        </p:txBody>
      </p:sp>
    </p:spTree>
    <p:extLst>
      <p:ext uri="{BB962C8B-B14F-4D97-AF65-F5344CB8AC3E}">
        <p14:creationId xmlns:p14="http://schemas.microsoft.com/office/powerpoint/2010/main" val="115869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So why does NIH want data to be shared?  Although there are many benefits of sharing data, there are several reasons that are emphasized in the Policy that I’ll highlight here.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First, sharing data can help to advance the rigor and reproducibility of NIH-supported research by enabling the validation of research results.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Sharing data also has the benefit of making high-value datasets available for additional research questions not considered in the original study, with the potential to accelerate future research directions.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Last, making data available—and especially, when it is findable, accessible, interoperable, and citable—increases the opportunities for citation of researchers’ work and for collaboration between researchers.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addition to these scientific reasons, another goal of sharing data is to promote public trust in research.  Sharing data helps to foster transparency and accountability in the research we support and demonstrates good stewardship over taxpayer funds.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There’s also an ethical argument that responsible data sharing helps to maximize research participants’ contributions to research.  And last, data sharing policies present an opportunity to articulate appropriate protections and practices for research participants’ data.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6D99A86-2501-41D3-8639-406C9D1187E9}" type="slidenum">
              <a:rPr lang="en-US" smtClean="0"/>
              <a:t>2</a:t>
            </a:fld>
            <a:endParaRPr lang="en-US"/>
          </a:p>
        </p:txBody>
      </p:sp>
    </p:spTree>
    <p:extLst>
      <p:ext uri="{BB962C8B-B14F-4D97-AF65-F5344CB8AC3E}">
        <p14:creationId xmlns:p14="http://schemas.microsoft.com/office/powerpoint/2010/main" val="119056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NIH has a long history of promoting data sharing, and the Data Management and Sharing Policy that NIH issued in October 2020 was in development for many years and resulted from an iterative process of consultation and engagement with stakeholders.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NIH first announced its intent in 2015 to revise the 2003 Data Sharing Policy, and in 2016, we issued a Request for Information on Strategies for Data Management and Citation.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feedback on that RFI was used to develop another RFI on proposed provisions of a draft Policy, which was published in 2018 for comment.  Feedback on this RFI was in turn used to develop a full draft Policy, which was published for public comment in November 2019.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received about 200 public comments from a variety of stakeholders on that draft Policy.  At the same time, we also initiated a formal Tribal Consultation specifically on the draft Policy in which we organized multiple meetings with Tribes in different areas of the country to discuss and obtain their input on the draft Policy.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draft Policy was also taken up by the Secretary’s Advisory Committee for Human Research Protections, who offered several recommendations to improve the Policy.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After careful consideration of the multiple rounds of public comments, the Tribal consultation, and SACHRP’s recommendations, NIH revised the draft Policy, as described in the preamble to the final Policy, and published it in October 2020.  The Policy will take effect on January 25, 2023.</a:t>
            </a:r>
            <a:endParaRPr lang="en-US" dirty="0"/>
          </a:p>
          <a:p>
            <a:pPr lvl="0"/>
            <a:endParaRPr lang="en-US" dirty="0"/>
          </a:p>
          <a:p>
            <a:pPr lvl="0"/>
            <a:endParaRPr lang="en-US" dirty="0"/>
          </a:p>
        </p:txBody>
      </p:sp>
      <p:sp>
        <p:nvSpPr>
          <p:cNvPr id="4" name="Slide Number Placeholder 3"/>
          <p:cNvSpPr>
            <a:spLocks noGrp="1"/>
          </p:cNvSpPr>
          <p:nvPr>
            <p:ph type="sldNum" sz="quarter" idx="5"/>
          </p:nvPr>
        </p:nvSpPr>
        <p:spPr/>
        <p:txBody>
          <a:bodyPr/>
          <a:lstStyle/>
          <a:p>
            <a:fld id="{66D99A86-2501-41D3-8639-406C9D1187E9}" type="slidenum">
              <a:rPr lang="en-US" smtClean="0"/>
              <a:t>3</a:t>
            </a:fld>
            <a:endParaRPr lang="en-US"/>
          </a:p>
        </p:txBody>
      </p:sp>
    </p:spTree>
    <p:extLst>
      <p:ext uri="{BB962C8B-B14F-4D97-AF65-F5344CB8AC3E}">
        <p14:creationId xmlns:p14="http://schemas.microsoft.com/office/powerpoint/2010/main" val="4145575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Now I’ll give an overview of what’s in the Data Management and Sharing Policy.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Policy is fairly straightforward in that it only has two basic requirements: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First, it requires submission of a data management and sharing plan for all NIH-funded research, whether supported by grant, contract, cooperative agreement, or in the intramural research program. This plan will generally describe how, where, and when data will be shared, as well as other details.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 want to point out that this is a change from the 2003 Data Sharing Policy, as that Policy only applies to applicants seeking $500,000 or more in any one year, while the new Policy applies regardless of funding level.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Second, once an award is made and the plan is approved by the funding NIH Institute, Center, or Office, compliance with that approved plan will be a term and condition of award.  We’re serious about compliance, and the Policy states that compliance can affect future funding decisions.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Policy will take effect for new and competing awards submitted for the January 25, 2023 receipt date, at which point it will replace the 2003 Data Sharing Policy.  But we’re not there yet, so the 2003 Data Sharing Policy is still in effect.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also published three supplemental information documents alongside the Policy to help the community comply with the Policy.  These include supplemental information describing the elements that should be included in a data management and sharing plan; allowable costs of data management and sharing; and desirable repository characteristics.  I’ll discuss these in more detail later.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purpose of all this is to foster a cultural change towards greater data stewardship, where data management and sharing are viewed as integral parts of the research process and are adequately planned for from the beginning. </a:t>
            </a:r>
          </a:p>
          <a:p>
            <a:endParaRPr lang="en-US" dirty="0"/>
          </a:p>
          <a:p>
            <a:endParaRPr lang="en-US" dirty="0"/>
          </a:p>
        </p:txBody>
      </p:sp>
      <p:sp>
        <p:nvSpPr>
          <p:cNvPr id="4" name="Slide Number Placeholder 3"/>
          <p:cNvSpPr>
            <a:spLocks noGrp="1"/>
          </p:cNvSpPr>
          <p:nvPr>
            <p:ph type="sldNum" sz="quarter" idx="5"/>
          </p:nvPr>
        </p:nvSpPr>
        <p:spPr/>
        <p:txBody>
          <a:bodyPr/>
          <a:lstStyle/>
          <a:p>
            <a:fld id="{66D99A86-2501-41D3-8639-406C9D1187E9}" type="slidenum">
              <a:rPr lang="en-US" smtClean="0"/>
              <a:t>4</a:t>
            </a:fld>
            <a:endParaRPr lang="en-US"/>
          </a:p>
        </p:txBody>
      </p:sp>
    </p:spTree>
    <p:extLst>
      <p:ext uri="{BB962C8B-B14F-4D97-AF65-F5344CB8AC3E}">
        <p14:creationId xmlns:p14="http://schemas.microsoft.com/office/powerpoint/2010/main" val="3720104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There are several other aspects of that Policy that I think are important for the community to be aware of.  First, and central to understanding this Policy, is that the Policy applies to all NIH-supported research that generates scientific data.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Scientific Data is specifically defined in the Policy as the recorded factual material commonly accepted in the scientific community as being of sufficient quality to validate and replicate research findings, regardless of whether data are used to support scholarly publications.  I want to emphasize that it’s the data that are of sufficient quality to validate and replicate research findings.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Certain things are explicitly excluded from this definition such as preliminary analyses, peer reviews, and any physical objects such as biospecimens.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 also want to point out that activities that do not generate scientific data will generally not be subject to the Policy.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terms of timelines, the Policy expects that data should be made available no later than the time of publication, or by the end of the award for unpublished data, whichever comes first.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terms of how long data should be made available for, the Policy doesn’t provide a specific timeline but asks applicants to consider requirements they may be subject to from other sources as a minimum timeframe.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example, many repositories set expectations for minimum timeframes data will be shared, as do journals, and NIH awards have records retention requirements, typically 3 years for grants, 6 years for contracts.  </a:t>
            </a:r>
          </a:p>
          <a:p>
            <a:endParaRPr lang="en-US" dirty="0"/>
          </a:p>
          <a:p>
            <a:endParaRPr lang="en-US" dirty="0"/>
          </a:p>
        </p:txBody>
      </p:sp>
      <p:sp>
        <p:nvSpPr>
          <p:cNvPr id="4" name="Slide Number Placeholder 3"/>
          <p:cNvSpPr>
            <a:spLocks noGrp="1"/>
          </p:cNvSpPr>
          <p:nvPr>
            <p:ph type="sldNum" sz="quarter" idx="5"/>
          </p:nvPr>
        </p:nvSpPr>
        <p:spPr/>
        <p:txBody>
          <a:bodyPr/>
          <a:lstStyle/>
          <a:p>
            <a:fld id="{66D99A86-2501-41D3-8639-406C9D1187E9}" type="slidenum">
              <a:rPr lang="en-US" smtClean="0"/>
              <a:t>5</a:t>
            </a:fld>
            <a:endParaRPr lang="en-US"/>
          </a:p>
        </p:txBody>
      </p:sp>
    </p:spTree>
    <p:extLst>
      <p:ext uri="{BB962C8B-B14F-4D97-AF65-F5344CB8AC3E}">
        <p14:creationId xmlns:p14="http://schemas.microsoft.com/office/powerpoint/2010/main" val="1026666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There’s a number of additional expectations that I’d like to draw your attention to, especially because many of these represent changes that were made from the draft Policy to the final version, often in response to comments received.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First, you’ll note the Policy requires only the submission of plans and compliance with plans—it doesn’t directly require data sharing.  But it does expect that in drafting their plans, applicants will attempt to maximize appropriate data sharing.  And of course, because these plans become binding, awardees will be held to what those plans say.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Policy describes provides three categories of reasons why sharing may be limited to some degree, specifically, for ethical, legal, or technical factors.  So while all scientific data should be managed, not all scientific must or can be shared.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Sharing should always be responsibly implemented, and the Policy and supplemental information expect that plans will outline how participants’ privacy, rights, and confidentiality will be protected.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It’s also important to note that existing laws, regulations, and policies will continue to apply—nothing in the Policy changes expectations under, for example, the Common Rule, HIPAA, or the NIH Certificates of Confidentiality Policy.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It’s also worth noting that some NIH data sharing policies will continue to apply, such as the NIH Genomic Data Sharing Policy.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general, the Policy emphasizes prospective planning, and calls on applicants to consider, when drafting their plans, how they will communicate what they are proposing to research participants as part of the informed consent process, with the goal of avoiding situations where applicants propose something to NIH only to find later that prospective participants would be unlikely to agree to it.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Last, the Policy also strongly encourages applicants to consider whether access to human data, even if de-identified, should be made available only in a controlled manner.  </a:t>
            </a:r>
          </a:p>
          <a:p>
            <a:endParaRPr lang="en-US" dirty="0"/>
          </a:p>
          <a:p>
            <a:endParaRPr lang="en-US" dirty="0"/>
          </a:p>
        </p:txBody>
      </p:sp>
      <p:sp>
        <p:nvSpPr>
          <p:cNvPr id="4" name="Slide Number Placeholder 3"/>
          <p:cNvSpPr>
            <a:spLocks noGrp="1"/>
          </p:cNvSpPr>
          <p:nvPr>
            <p:ph type="sldNum" sz="quarter" idx="5"/>
          </p:nvPr>
        </p:nvSpPr>
        <p:spPr/>
        <p:txBody>
          <a:bodyPr/>
          <a:lstStyle/>
          <a:p>
            <a:fld id="{66D99A86-2501-41D3-8639-406C9D1187E9}" type="slidenum">
              <a:rPr lang="en-US" smtClean="0"/>
              <a:t>6</a:t>
            </a:fld>
            <a:endParaRPr lang="en-US"/>
          </a:p>
        </p:txBody>
      </p:sp>
    </p:spTree>
    <p:extLst>
      <p:ext uri="{BB962C8B-B14F-4D97-AF65-F5344CB8AC3E}">
        <p14:creationId xmlns:p14="http://schemas.microsoft.com/office/powerpoint/2010/main" val="4221295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NIH has provided information both in the Policy and in supplemental information about what Data Management and Sharing Plans should look like. The Policy is clear that the approach to data management and sharing described in the plan should attempt to maximize </a:t>
            </a:r>
            <a:r>
              <a:rPr lang="en-US" u="sng" dirty="0"/>
              <a:t>appropriate</a:t>
            </a:r>
            <a:r>
              <a:rPr lang="en-US" u="none" dirty="0"/>
              <a:t> sharing and</a:t>
            </a:r>
            <a:r>
              <a:rPr lang="en-US" dirty="0"/>
              <a:t> be consistent with the FAIR principles—findable, accessible, interoperable, reusable. Plans should also be updated throughout the award, for example as a result of changes</a:t>
            </a:r>
            <a:r>
              <a:rPr lang="en-US" b="0" i="0" dirty="0">
                <a:solidFill>
                  <a:srgbClr val="333333"/>
                </a:solidFill>
                <a:effectLst/>
                <a:latin typeface="Helvetica" panose="020B0604020202020204" pitchFamily="34" charset="0"/>
              </a:rPr>
              <a:t> in scientific direction, a change in intended data repository, or a timeline revision</a:t>
            </a:r>
            <a:r>
              <a:rPr lang="en-US" dirty="0"/>
              <a:t>. These are intended to be fairly concise documents, and generally should target two pages or less.  </a:t>
            </a:r>
          </a:p>
          <a:p>
            <a:r>
              <a:rPr lang="en-US" dirty="0"/>
              <a:t>  </a:t>
            </a:r>
          </a:p>
          <a:p>
            <a:r>
              <a:rPr lang="en-US" dirty="0"/>
              <a:t>In the supplemental information, NIH recommends several key elements for data management and sharing plans.  First, there should be a general description of the type of scientific data that would be expected to be generated and the amount, and the example we provide is 256-channel EEG data and functional MRI images from 50 participants.  There should also be a description of the modality of the data, such as imaging, genomic, mobile device data, </a:t>
            </a:r>
            <a:r>
              <a:rPr lang="en-US" dirty="0" err="1"/>
              <a:t>etc</a:t>
            </a:r>
            <a:r>
              <a:rPr lang="en-US" dirty="0"/>
              <a:t>; as well as a description of the level of data aggregation and processing.  It should also indicate which of these data will be preserved and shared, including the rationale for this decision, and should briefly describe any accompanying metadata or associated documentation.  </a:t>
            </a:r>
          </a:p>
          <a:p>
            <a:endParaRPr lang="en-US" dirty="0"/>
          </a:p>
          <a:p>
            <a:r>
              <a:rPr lang="en-US" dirty="0"/>
              <a:t>Plans should also address related tools, software, and code </a:t>
            </a:r>
            <a:r>
              <a:rPr lang="en-US" b="0" i="0" dirty="0">
                <a:solidFill>
                  <a:srgbClr val="333333"/>
                </a:solidFill>
                <a:effectLst/>
                <a:latin typeface="Helvetica" panose="020B0604020202020204" pitchFamily="34" charset="0"/>
              </a:rPr>
              <a:t>needed to access or manipulate shared scientific data by providing the name of the tool or software and how they can be accessed.  </a:t>
            </a:r>
          </a:p>
          <a:p>
            <a:endParaRPr lang="en-US" b="0" i="0" dirty="0">
              <a:solidFill>
                <a:srgbClr val="333333"/>
              </a:solidFill>
              <a:effectLst/>
              <a:latin typeface="Helvetica" panose="020B0604020202020204" pitchFamily="34" charset="0"/>
            </a:endParaRPr>
          </a:p>
          <a:p>
            <a:r>
              <a:rPr lang="en-US" b="0" i="0" dirty="0">
                <a:solidFill>
                  <a:srgbClr val="333333"/>
                </a:solidFill>
                <a:effectLst/>
                <a:latin typeface="Helvetica" panose="020B0604020202020204" pitchFamily="34" charset="0"/>
              </a:rPr>
              <a:t>Standards that will be applied both to scientific data and any accompanying metadata should also be described, for example, by stating the data formats, data dictionaries, data identifiers, definitions, unique identifiers, and other data documentation.  In some cases, there may be no commonly accepted standards for the scientific field in question, in which case Plans should indicate that no consensus data standards exist.  </a:t>
            </a:r>
            <a:endParaRPr lang="en-US" dirty="0"/>
          </a:p>
          <a:p>
            <a:endParaRPr lang="en-US" dirty="0"/>
          </a:p>
          <a:p>
            <a:r>
              <a:rPr lang="en-US" dirty="0"/>
              <a:t>Plans should also provide detail on data preservation, access, and associated timelines.  This is where the selected repository can be indicated, and should include information on how data will be made findable and accessible, including through the use of persistent identifiers, and may be closely related to the features of the repository.  </a:t>
            </a:r>
          </a:p>
          <a:p>
            <a:endParaRPr lang="en-US" dirty="0"/>
          </a:p>
          <a:p>
            <a:r>
              <a:rPr lang="en-US" dirty="0"/>
              <a:t>The fifth element should describe access, distribution, and reuse considerations, including any factors that might limit data access or availability to some degree, such as informed consent or the need to protect privacy.  This is also where Plans could indicate whether access to data will be controlled, and I want to remind you that the Policy encourages researchers to consider controlled access for human data even if de-identified. </a:t>
            </a:r>
          </a:p>
          <a:p>
            <a:endParaRPr lang="en-US" dirty="0"/>
          </a:p>
          <a:p>
            <a:r>
              <a:rPr lang="en-US" dirty="0"/>
              <a:t>Last, the final element should include a description of how compliance will be monitored at the institution and who will have that responsibility.  </a:t>
            </a:r>
          </a:p>
          <a:p>
            <a:endParaRPr lang="en-US" dirty="0"/>
          </a:p>
        </p:txBody>
      </p:sp>
      <p:sp>
        <p:nvSpPr>
          <p:cNvPr id="4" name="Slide Number Placeholder 3"/>
          <p:cNvSpPr>
            <a:spLocks noGrp="1"/>
          </p:cNvSpPr>
          <p:nvPr>
            <p:ph type="sldNum" sz="quarter" idx="5"/>
          </p:nvPr>
        </p:nvSpPr>
        <p:spPr/>
        <p:txBody>
          <a:bodyPr/>
          <a:lstStyle/>
          <a:p>
            <a:fld id="{66D99A86-2501-41D3-8639-406C9D1187E9}" type="slidenum">
              <a:rPr lang="en-US" smtClean="0"/>
              <a:t>7</a:t>
            </a:fld>
            <a:endParaRPr lang="en-US"/>
          </a:p>
        </p:txBody>
      </p:sp>
    </p:spTree>
    <p:extLst>
      <p:ext uri="{BB962C8B-B14F-4D97-AF65-F5344CB8AC3E}">
        <p14:creationId xmlns:p14="http://schemas.microsoft.com/office/powerpoint/2010/main" val="841783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 terms of the method for sharing data, the Policy is clear in strongly encouraging the use of established repositories, rather than, for example, retaining a copy of data to be made available on request.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We heard from public comments interest in understanding how to select an appropriate repository, and so NIH provided supplemental information on selecting repositories that provides desirable characteristics, such as the use of persistent unique identifiers, availability of metadata, and QA processes.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NIH makes available a list of NIH-supported domain or program-specific repositories, as well as some generalist repositories, but this Policy does not require the use of any specific repository.  Nevertheless, NIH funding Institutes and Centers or specific programs may go beyond the Policy and designate specific repositories. </a:t>
            </a:r>
            <a:endParaRPr lang="en-US" dirty="0"/>
          </a:p>
          <a:p>
            <a:endParaRPr lang="en-US" dirty="0"/>
          </a:p>
        </p:txBody>
      </p:sp>
      <p:sp>
        <p:nvSpPr>
          <p:cNvPr id="4" name="Slide Number Placeholder 3"/>
          <p:cNvSpPr>
            <a:spLocks noGrp="1"/>
          </p:cNvSpPr>
          <p:nvPr>
            <p:ph type="sldNum" sz="quarter" idx="5"/>
          </p:nvPr>
        </p:nvSpPr>
        <p:spPr/>
        <p:txBody>
          <a:bodyPr/>
          <a:lstStyle/>
          <a:p>
            <a:fld id="{66D99A86-2501-41D3-8639-406C9D1187E9}" type="slidenum">
              <a:rPr lang="en-US" smtClean="0"/>
              <a:t>8</a:t>
            </a:fld>
            <a:endParaRPr lang="en-US"/>
          </a:p>
        </p:txBody>
      </p:sp>
    </p:spTree>
    <p:extLst>
      <p:ext uri="{BB962C8B-B14F-4D97-AF65-F5344CB8AC3E}">
        <p14:creationId xmlns:p14="http://schemas.microsoft.com/office/powerpoint/2010/main" val="1642222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We’ve also provided supplemental information on allowable costs, highlighting what types of costs can be considered costs of data management and sharing allowed in budget requests. Costs allowed in budget requests include things like curating data, developing supporting documentation, preserving and sharing data through repositories, and local data management considerations. Costs that cannot be considered part of data management and sharing include infrastructure costs typically included in indirect costs, and costs associated with the routine conduct of research.</a:t>
            </a:r>
          </a:p>
          <a:p>
            <a:endParaRPr lang="en-US" dirty="0"/>
          </a:p>
        </p:txBody>
      </p:sp>
      <p:sp>
        <p:nvSpPr>
          <p:cNvPr id="4" name="Slide Number Placeholder 3"/>
          <p:cNvSpPr>
            <a:spLocks noGrp="1"/>
          </p:cNvSpPr>
          <p:nvPr>
            <p:ph type="sldNum" sz="quarter" idx="5"/>
          </p:nvPr>
        </p:nvSpPr>
        <p:spPr/>
        <p:txBody>
          <a:bodyPr/>
          <a:lstStyle/>
          <a:p>
            <a:fld id="{66D99A86-2501-41D3-8639-406C9D1187E9}" type="slidenum">
              <a:rPr lang="en-US" smtClean="0"/>
              <a:t>9</a:t>
            </a:fld>
            <a:endParaRPr lang="en-US"/>
          </a:p>
        </p:txBody>
      </p:sp>
    </p:spTree>
    <p:extLst>
      <p:ext uri="{BB962C8B-B14F-4D97-AF65-F5344CB8AC3E}">
        <p14:creationId xmlns:p14="http://schemas.microsoft.com/office/powerpoint/2010/main" val="140528971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BDFFC2-2AEB-43D3-9FAB-31C0719B974B}"/>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6400"/>
                    </a14:imgEffect>
                  </a14:imgLayer>
                </a14:imgProps>
              </a:ext>
            </a:extLst>
          </a:blip>
          <a:srcRect/>
          <a:stretch/>
        </p:blipFill>
        <p:spPr>
          <a:xfrm>
            <a:off x="0" y="0"/>
            <a:ext cx="9144000" cy="6858000"/>
          </a:xfrm>
          <a:prstGeom prst="rect">
            <a:avLst/>
          </a:prstGeom>
        </p:spPr>
      </p:pic>
      <p:sp>
        <p:nvSpPr>
          <p:cNvPr id="2" name="Title 1"/>
          <p:cNvSpPr>
            <a:spLocks noGrp="1"/>
          </p:cNvSpPr>
          <p:nvPr>
            <p:ph type="ctrTitle" hasCustomPrompt="1"/>
          </p:nvPr>
        </p:nvSpPr>
        <p:spPr>
          <a:xfrm>
            <a:off x="416010" y="2242752"/>
            <a:ext cx="5943600" cy="1470025"/>
          </a:xfrm>
        </p:spPr>
        <p:txBody>
          <a:bodyPr>
            <a:normAutofit/>
          </a:bodyPr>
          <a:lstStyle>
            <a:lvl1pPr algn="l">
              <a:defRPr sz="3200" b="1" i="0">
                <a:solidFill>
                  <a:schemeClr val="tx1"/>
                </a:solidFill>
                <a:latin typeface="+mj-lt"/>
                <a:ea typeface="Arial" charset="0"/>
                <a:cs typeface="Arial" charset="0"/>
              </a:defRPr>
            </a:lvl1pPr>
          </a:lstStyle>
          <a:p>
            <a:r>
              <a:rPr lang="en-US" dirty="0"/>
              <a:t>Presentation Title</a:t>
            </a:r>
          </a:p>
        </p:txBody>
      </p:sp>
      <p:sp>
        <p:nvSpPr>
          <p:cNvPr id="3" name="Subtitle 2"/>
          <p:cNvSpPr>
            <a:spLocks noGrp="1"/>
          </p:cNvSpPr>
          <p:nvPr>
            <p:ph type="subTitle" idx="1" hasCustomPrompt="1"/>
          </p:nvPr>
        </p:nvSpPr>
        <p:spPr>
          <a:xfrm>
            <a:off x="422228" y="4209538"/>
            <a:ext cx="5943600" cy="6858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0" i="0">
                <a:solidFill>
                  <a:schemeClr val="tx1"/>
                </a:solidFill>
                <a:latin typeface="+mj-lt"/>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Title</a:t>
            </a:r>
            <a:br>
              <a:rPr lang="en-US" dirty="0"/>
            </a:br>
            <a:r>
              <a:rPr lang="en-US" dirty="0"/>
              <a:t>Presenter Organization</a:t>
            </a:r>
          </a:p>
        </p:txBody>
      </p:sp>
      <p:pic>
        <p:nvPicPr>
          <p:cNvPr id="6" name="Picture 5">
            <a:extLst>
              <a:ext uri="{FF2B5EF4-FFF2-40B4-BE49-F238E27FC236}">
                <a16:creationId xmlns:a16="http://schemas.microsoft.com/office/drawing/2014/main" id="{EE672F4A-65EB-4856-8CA1-E4807225F0F9}"/>
              </a:ext>
            </a:extLst>
          </p:cNvPr>
          <p:cNvPicPr>
            <a:picLocks noChangeAspect="1"/>
          </p:cNvPicPr>
          <p:nvPr userDrawn="1"/>
        </p:nvPicPr>
        <p:blipFill>
          <a:blip r:embed="rId4"/>
          <a:stretch>
            <a:fillRect/>
          </a:stretch>
        </p:blipFill>
        <p:spPr>
          <a:xfrm>
            <a:off x="347663" y="959674"/>
            <a:ext cx="5264831" cy="929735"/>
          </a:xfrm>
          <a:prstGeom prst="rect">
            <a:avLst/>
          </a:prstGeom>
        </p:spPr>
      </p:pic>
      <p:sp>
        <p:nvSpPr>
          <p:cNvPr id="17" name="Text Placeholder 16">
            <a:extLst>
              <a:ext uri="{FF2B5EF4-FFF2-40B4-BE49-F238E27FC236}">
                <a16:creationId xmlns:a16="http://schemas.microsoft.com/office/drawing/2014/main" id="{EA306E88-94BC-47DA-87FF-F474B3496742}"/>
              </a:ext>
            </a:extLst>
          </p:cNvPr>
          <p:cNvSpPr>
            <a:spLocks noGrp="1"/>
          </p:cNvSpPr>
          <p:nvPr>
            <p:ph type="body" sz="quarter" idx="10" hasCustomPrompt="1"/>
          </p:nvPr>
        </p:nvSpPr>
        <p:spPr>
          <a:xfrm>
            <a:off x="424248" y="5835411"/>
            <a:ext cx="5943600" cy="348520"/>
          </a:xfrm>
        </p:spPr>
        <p:txBody>
          <a:bodyPr anchor="b" anchorCtr="0">
            <a:normAutofit/>
          </a:bodyPr>
          <a:lstStyle>
            <a:lvl1pPr marL="0" indent="0">
              <a:buNone/>
              <a:defRPr sz="1600" b="1">
                <a:solidFill>
                  <a:srgbClr val="306197"/>
                </a:solidFill>
                <a:latin typeface="+mj-lt"/>
              </a:defRPr>
            </a:lvl1pPr>
          </a:lstStyle>
          <a:p>
            <a:pPr lvl="0"/>
            <a:r>
              <a:rPr lang="en-US" dirty="0"/>
              <a:t>Event</a:t>
            </a:r>
          </a:p>
        </p:txBody>
      </p:sp>
      <p:sp>
        <p:nvSpPr>
          <p:cNvPr id="18" name="Text Placeholder 16">
            <a:extLst>
              <a:ext uri="{FF2B5EF4-FFF2-40B4-BE49-F238E27FC236}">
                <a16:creationId xmlns:a16="http://schemas.microsoft.com/office/drawing/2014/main" id="{8277EFB1-652A-4A55-9DB2-D2CD7CF862BB}"/>
              </a:ext>
            </a:extLst>
          </p:cNvPr>
          <p:cNvSpPr>
            <a:spLocks noGrp="1"/>
          </p:cNvSpPr>
          <p:nvPr>
            <p:ph type="body" sz="quarter" idx="11" hasCustomPrompt="1"/>
          </p:nvPr>
        </p:nvSpPr>
        <p:spPr>
          <a:xfrm>
            <a:off x="428364" y="6204680"/>
            <a:ext cx="5943600" cy="348520"/>
          </a:xfrm>
        </p:spPr>
        <p:txBody>
          <a:bodyPr anchor="t" anchorCtr="0">
            <a:normAutofit/>
          </a:bodyPr>
          <a:lstStyle>
            <a:lvl1pPr marL="0" indent="0">
              <a:buNone/>
              <a:defRPr sz="1600" b="0" i="1">
                <a:solidFill>
                  <a:srgbClr val="306197"/>
                </a:solidFill>
                <a:latin typeface="+mj-lt"/>
              </a:defRPr>
            </a:lvl1pPr>
          </a:lstStyle>
          <a:p>
            <a:pPr lvl="0"/>
            <a:r>
              <a:rPr lang="en-US" dirty="0"/>
              <a:t>Date</a:t>
            </a:r>
          </a:p>
        </p:txBody>
      </p:sp>
      <p:sp>
        <p:nvSpPr>
          <p:cNvPr id="19" name="Text Placeholder 16">
            <a:extLst>
              <a:ext uri="{FF2B5EF4-FFF2-40B4-BE49-F238E27FC236}">
                <a16:creationId xmlns:a16="http://schemas.microsoft.com/office/drawing/2014/main" id="{247F7447-54B3-4095-AC61-1EAEF8C60CFE}"/>
              </a:ext>
            </a:extLst>
          </p:cNvPr>
          <p:cNvSpPr>
            <a:spLocks noGrp="1"/>
          </p:cNvSpPr>
          <p:nvPr>
            <p:ph type="body" sz="quarter" idx="12" hasCustomPrompt="1"/>
          </p:nvPr>
        </p:nvSpPr>
        <p:spPr>
          <a:xfrm>
            <a:off x="424248" y="3929452"/>
            <a:ext cx="5943600" cy="242448"/>
          </a:xfrm>
        </p:spPr>
        <p:txBody>
          <a:bodyPr anchor="ctr" anchorCtr="0">
            <a:noAutofit/>
          </a:bodyPr>
          <a:lstStyle>
            <a:lvl1pPr marL="0" indent="0">
              <a:buNone/>
              <a:defRPr sz="2000" b="1">
                <a:solidFill>
                  <a:schemeClr val="tx1"/>
                </a:solidFill>
              </a:defRPr>
            </a:lvl1pPr>
          </a:lstStyle>
          <a:p>
            <a:pPr lvl="0"/>
            <a:r>
              <a:rPr lang="en-US" dirty="0"/>
              <a:t>Presenter Name</a:t>
            </a:r>
          </a:p>
        </p:txBody>
      </p:sp>
    </p:spTree>
    <p:extLst>
      <p:ext uri="{BB962C8B-B14F-4D97-AF65-F5344CB8AC3E}">
        <p14:creationId xmlns:p14="http://schemas.microsoft.com/office/powerpoint/2010/main" val="283235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A36B80-AF5D-4F88-9E49-033CDB3B7360}"/>
              </a:ext>
            </a:extLst>
          </p:cNvPr>
          <p:cNvPicPr>
            <a:picLocks noChangeAspect="1"/>
          </p:cNvPicPr>
          <p:nvPr userDrawn="1"/>
        </p:nvPicPr>
        <p:blipFill rotWithShape="1">
          <a:blip r:embed="rId2"/>
          <a:srcRect/>
          <a:stretch/>
        </p:blipFill>
        <p:spPr>
          <a:xfrm>
            <a:off x="0" y="-8238"/>
            <a:ext cx="9144000" cy="6858000"/>
          </a:xfrm>
          <a:prstGeom prst="rect">
            <a:avLst/>
          </a:prstGeom>
        </p:spPr>
      </p:pic>
      <p:sp>
        <p:nvSpPr>
          <p:cNvPr id="3" name="Content Placeholder 2"/>
          <p:cNvSpPr>
            <a:spLocks noGrp="1"/>
          </p:cNvSpPr>
          <p:nvPr userDrawn="1">
            <p:ph idx="1"/>
          </p:nvPr>
        </p:nvSpPr>
        <p:spPr>
          <a:xfrm>
            <a:off x="457200" y="1981201"/>
            <a:ext cx="8229600" cy="4061706"/>
          </a:xfrm>
        </p:spPr>
        <p:txBody>
          <a:bodyPr>
            <a:normAutofit/>
          </a:bodyPr>
          <a:lstStyle>
            <a:lvl1pPr marL="346075" indent="-230188">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userDrawn="1">
            <p:ph type="title" hasCustomPrompt="1"/>
          </p:nvPr>
        </p:nvSpPr>
        <p:spPr>
          <a:xfrm>
            <a:off x="473676" y="731837"/>
            <a:ext cx="8229600" cy="1143000"/>
          </a:xfrm>
        </p:spPr>
        <p:txBody>
          <a:bodyPr>
            <a:normAutofit/>
          </a:bodyPr>
          <a:lstStyle>
            <a:lvl1pPr algn="l">
              <a:defRPr sz="3800" b="1" i="0">
                <a:solidFill>
                  <a:schemeClr val="tx1"/>
                </a:solidFill>
                <a:latin typeface="+mj-lt"/>
                <a:ea typeface="Roboto" charset="0"/>
                <a:cs typeface="Roboto" charset="0"/>
              </a:defRPr>
            </a:lvl1pPr>
          </a:lstStyle>
          <a:p>
            <a:r>
              <a:rPr lang="en-US" dirty="0"/>
              <a:t>Slide Heading</a:t>
            </a:r>
          </a:p>
        </p:txBody>
      </p:sp>
      <p:sp>
        <p:nvSpPr>
          <p:cNvPr id="11" name="Slide Number Placeholder 4">
            <a:extLst>
              <a:ext uri="{FF2B5EF4-FFF2-40B4-BE49-F238E27FC236}">
                <a16:creationId xmlns:a16="http://schemas.microsoft.com/office/drawing/2014/main" id="{8320D0D2-2AED-4BA7-B125-A9B549DCAFB2}"/>
              </a:ext>
            </a:extLst>
          </p:cNvPr>
          <p:cNvSpPr>
            <a:spLocks noGrp="1"/>
          </p:cNvSpPr>
          <p:nvPr>
            <p:ph type="sldNum" sz="quarter" idx="12"/>
          </p:nvPr>
        </p:nvSpPr>
        <p:spPr>
          <a:xfrm>
            <a:off x="6553200" y="6175114"/>
            <a:ext cx="2133600" cy="365125"/>
          </a:xfrm>
          <a:prstGeom prst="rect">
            <a:avLst/>
          </a:prstGeom>
        </p:spPr>
        <p:txBody>
          <a:bodyPr/>
          <a:lstStyle/>
          <a:p>
            <a:fld id="{C4DB34C1-EB1A-4537-BC1D-3975820F5E3E}" type="slidenum">
              <a:rPr lang="en-US" smtClean="0"/>
              <a:t>‹#›</a:t>
            </a:fld>
            <a:endParaRPr lang="en-US" dirty="0"/>
          </a:p>
        </p:txBody>
      </p:sp>
      <p:sp>
        <p:nvSpPr>
          <p:cNvPr id="12" name="Footer Placeholder 3">
            <a:extLst>
              <a:ext uri="{FF2B5EF4-FFF2-40B4-BE49-F238E27FC236}">
                <a16:creationId xmlns:a16="http://schemas.microsoft.com/office/drawing/2014/main" id="{EF0CE77E-51FF-417C-B753-5A0C3729E5F4}"/>
              </a:ext>
            </a:extLst>
          </p:cNvPr>
          <p:cNvSpPr>
            <a:spLocks noGrp="1"/>
          </p:cNvSpPr>
          <p:nvPr>
            <p:ph type="ftr" sz="quarter" idx="11"/>
          </p:nvPr>
        </p:nvSpPr>
        <p:spPr>
          <a:xfrm>
            <a:off x="3385852" y="6175114"/>
            <a:ext cx="2633947" cy="365125"/>
          </a:xfrm>
          <a:prstGeom prst="rect">
            <a:avLst/>
          </a:prstGeom>
        </p:spPr>
        <p:txBody>
          <a:bodyPr/>
          <a:lstStyle/>
          <a:p>
            <a:endParaRPr lang="en-US" dirty="0"/>
          </a:p>
        </p:txBody>
      </p:sp>
    </p:spTree>
    <p:extLst>
      <p:ext uri="{BB962C8B-B14F-4D97-AF65-F5344CB8AC3E}">
        <p14:creationId xmlns:p14="http://schemas.microsoft.com/office/powerpoint/2010/main" val="178739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A36B80-AF5D-4F88-9E49-033CDB3B7360}"/>
              </a:ext>
            </a:extLst>
          </p:cNvPr>
          <p:cNvPicPr>
            <a:picLocks noChangeAspect="1"/>
          </p:cNvPicPr>
          <p:nvPr userDrawn="1"/>
        </p:nvPicPr>
        <p:blipFill rotWithShape="1">
          <a:blip r:embed="rId2"/>
          <a:srcRect/>
          <a:stretch/>
        </p:blipFill>
        <p:spPr>
          <a:xfrm>
            <a:off x="0" y="-8238"/>
            <a:ext cx="9144000" cy="6858000"/>
          </a:xfrm>
          <a:prstGeom prst="rect">
            <a:avLst/>
          </a:prstGeom>
        </p:spPr>
      </p:pic>
      <p:sp>
        <p:nvSpPr>
          <p:cNvPr id="2" name="Title 1"/>
          <p:cNvSpPr>
            <a:spLocks noGrp="1"/>
          </p:cNvSpPr>
          <p:nvPr userDrawn="1">
            <p:ph type="title" hasCustomPrompt="1"/>
          </p:nvPr>
        </p:nvSpPr>
        <p:spPr>
          <a:xfrm>
            <a:off x="473676" y="731837"/>
            <a:ext cx="8229600" cy="682377"/>
          </a:xfrm>
        </p:spPr>
        <p:txBody>
          <a:bodyPr>
            <a:normAutofit/>
          </a:bodyPr>
          <a:lstStyle>
            <a:lvl1pPr algn="l">
              <a:defRPr sz="3800" b="1" i="0">
                <a:solidFill>
                  <a:schemeClr val="tx1"/>
                </a:solidFill>
                <a:latin typeface="+mj-lt"/>
                <a:ea typeface="Roboto" charset="0"/>
                <a:cs typeface="Roboto" charset="0"/>
              </a:defRPr>
            </a:lvl1pPr>
          </a:lstStyle>
          <a:p>
            <a:r>
              <a:rPr lang="en-US" dirty="0"/>
              <a:t>Slide Heading</a:t>
            </a:r>
          </a:p>
        </p:txBody>
      </p:sp>
      <p:sp>
        <p:nvSpPr>
          <p:cNvPr id="11" name="Slide Number Placeholder 4">
            <a:extLst>
              <a:ext uri="{FF2B5EF4-FFF2-40B4-BE49-F238E27FC236}">
                <a16:creationId xmlns:a16="http://schemas.microsoft.com/office/drawing/2014/main" id="{8320D0D2-2AED-4BA7-B125-A9B549DCAFB2}"/>
              </a:ext>
            </a:extLst>
          </p:cNvPr>
          <p:cNvSpPr>
            <a:spLocks noGrp="1"/>
          </p:cNvSpPr>
          <p:nvPr>
            <p:ph type="sldNum" sz="quarter" idx="12"/>
          </p:nvPr>
        </p:nvSpPr>
        <p:spPr>
          <a:xfrm>
            <a:off x="6553200" y="6175114"/>
            <a:ext cx="2133600" cy="365125"/>
          </a:xfrm>
          <a:prstGeom prst="rect">
            <a:avLst/>
          </a:prstGeom>
        </p:spPr>
        <p:txBody>
          <a:bodyPr/>
          <a:lstStyle/>
          <a:p>
            <a:fld id="{C4DB34C1-EB1A-4537-BC1D-3975820F5E3E}" type="slidenum">
              <a:rPr lang="en-US" smtClean="0"/>
              <a:t>‹#›</a:t>
            </a:fld>
            <a:endParaRPr lang="en-US" dirty="0"/>
          </a:p>
        </p:txBody>
      </p:sp>
      <p:sp>
        <p:nvSpPr>
          <p:cNvPr id="12" name="Footer Placeholder 3">
            <a:extLst>
              <a:ext uri="{FF2B5EF4-FFF2-40B4-BE49-F238E27FC236}">
                <a16:creationId xmlns:a16="http://schemas.microsoft.com/office/drawing/2014/main" id="{EF0CE77E-51FF-417C-B753-5A0C3729E5F4}"/>
              </a:ext>
            </a:extLst>
          </p:cNvPr>
          <p:cNvSpPr>
            <a:spLocks noGrp="1"/>
          </p:cNvSpPr>
          <p:nvPr>
            <p:ph type="ftr" sz="quarter" idx="11"/>
          </p:nvPr>
        </p:nvSpPr>
        <p:spPr>
          <a:xfrm>
            <a:off x="3385852" y="6175114"/>
            <a:ext cx="2633947" cy="365125"/>
          </a:xfrm>
          <a:prstGeom prst="rect">
            <a:avLst/>
          </a:prstGeom>
        </p:spPr>
        <p:txBody>
          <a:bodyPr/>
          <a:lstStyle/>
          <a:p>
            <a:endParaRPr lang="en-US" dirty="0"/>
          </a:p>
        </p:txBody>
      </p:sp>
      <p:sp>
        <p:nvSpPr>
          <p:cNvPr id="5" name="Text Placeholder 4">
            <a:extLst>
              <a:ext uri="{FF2B5EF4-FFF2-40B4-BE49-F238E27FC236}">
                <a16:creationId xmlns:a16="http://schemas.microsoft.com/office/drawing/2014/main" id="{8B92DC3B-33E5-4CA5-BEBF-7382FDA123C7}"/>
              </a:ext>
            </a:extLst>
          </p:cNvPr>
          <p:cNvSpPr>
            <a:spLocks noGrp="1"/>
          </p:cNvSpPr>
          <p:nvPr>
            <p:ph type="body" sz="quarter" idx="13" hasCustomPrompt="1"/>
          </p:nvPr>
        </p:nvSpPr>
        <p:spPr>
          <a:xfrm>
            <a:off x="476250" y="1233488"/>
            <a:ext cx="8229600" cy="566737"/>
          </a:xfrm>
        </p:spPr>
        <p:txBody>
          <a:bodyPr>
            <a:noAutofit/>
          </a:bodyPr>
          <a:lstStyle>
            <a:lvl1pPr marL="0" indent="0">
              <a:buNone/>
              <a:defRPr sz="2800" b="1" i="1">
                <a:solidFill>
                  <a:schemeClr val="bg1">
                    <a:lumMod val="50000"/>
                  </a:schemeClr>
                </a:solidFill>
              </a:defRPr>
            </a:lvl1pPr>
          </a:lstStyle>
          <a:p>
            <a:pPr lvl="0"/>
            <a:r>
              <a:rPr lang="en-US" dirty="0"/>
              <a:t>Supporting Description</a:t>
            </a:r>
          </a:p>
        </p:txBody>
      </p:sp>
    </p:spTree>
    <p:extLst>
      <p:ext uri="{BB962C8B-B14F-4D97-AF65-F5344CB8AC3E}">
        <p14:creationId xmlns:p14="http://schemas.microsoft.com/office/powerpoint/2010/main" val="3468258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7B2BCF6-373C-43B2-8B90-F0F8F54F8B86}"/>
              </a:ext>
            </a:extLst>
          </p:cNvPr>
          <p:cNvPicPr>
            <a:picLocks noChangeAspect="1"/>
          </p:cNvPicPr>
          <p:nvPr userDrawn="1"/>
        </p:nvPicPr>
        <p:blipFill>
          <a:blip r:embed="rId2"/>
          <a:stretch>
            <a:fillRect/>
          </a:stretch>
        </p:blipFill>
        <p:spPr>
          <a:xfrm>
            <a:off x="0" y="-8238"/>
            <a:ext cx="9144000" cy="6866238"/>
          </a:xfrm>
          <a:prstGeom prst="rect">
            <a:avLst/>
          </a:prstGeom>
        </p:spPr>
      </p:pic>
      <p:sp>
        <p:nvSpPr>
          <p:cNvPr id="3" name="Content Placeholder 2"/>
          <p:cNvSpPr>
            <a:spLocks noGrp="1"/>
          </p:cNvSpPr>
          <p:nvPr userDrawn="1">
            <p:ph idx="1"/>
          </p:nvPr>
        </p:nvSpPr>
        <p:spPr>
          <a:xfrm>
            <a:off x="495300" y="1981200"/>
            <a:ext cx="5257800" cy="3855962"/>
          </a:xfrm>
        </p:spPr>
        <p:txBody>
          <a:bodyPr>
            <a:normAutofit/>
          </a:bodyPr>
          <a:lstStyle>
            <a:lvl1pPr>
              <a:defRPr sz="2800"/>
            </a:lvl1pPr>
            <a:lvl2pPr>
              <a:defRPr sz="28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userDrawn="1">
            <p:ph type="title" hasCustomPrompt="1"/>
          </p:nvPr>
        </p:nvSpPr>
        <p:spPr>
          <a:xfrm>
            <a:off x="495300" y="746224"/>
            <a:ext cx="5257800" cy="1143000"/>
          </a:xfrm>
        </p:spPr>
        <p:txBody>
          <a:bodyPr>
            <a:noAutofit/>
          </a:bodyPr>
          <a:lstStyle>
            <a:lvl1pPr algn="l">
              <a:defRPr sz="3800" b="1" i="0">
                <a:solidFill>
                  <a:schemeClr val="tx1"/>
                </a:solidFill>
                <a:latin typeface="+mj-lt"/>
                <a:ea typeface="Roboto" charset="0"/>
                <a:cs typeface="Roboto" charset="0"/>
              </a:defRPr>
            </a:lvl1pPr>
          </a:lstStyle>
          <a:p>
            <a:r>
              <a:rPr lang="en-US" dirty="0"/>
              <a:t>Slide Heading</a:t>
            </a:r>
          </a:p>
        </p:txBody>
      </p:sp>
      <p:pic>
        <p:nvPicPr>
          <p:cNvPr id="4" name="Picture 3"/>
          <p:cNvPicPr>
            <a:picLocks noChangeAspect="1"/>
          </p:cNvPicPr>
          <p:nvPr userDrawn="1"/>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4167" t="3333" r="66667" b="16666"/>
          <a:stretch/>
        </p:blipFill>
        <p:spPr>
          <a:xfrm>
            <a:off x="6248400" y="1066799"/>
            <a:ext cx="2667000" cy="4778829"/>
          </a:xfrm>
          <a:prstGeom prst="rect">
            <a:avLst/>
          </a:prstGeom>
        </p:spPr>
      </p:pic>
      <p:sp>
        <p:nvSpPr>
          <p:cNvPr id="11" name="Slide Number Placeholder 4">
            <a:extLst>
              <a:ext uri="{FF2B5EF4-FFF2-40B4-BE49-F238E27FC236}">
                <a16:creationId xmlns:a16="http://schemas.microsoft.com/office/drawing/2014/main" id="{1367523B-F5E8-486E-AF07-AABEB39311E7}"/>
              </a:ext>
            </a:extLst>
          </p:cNvPr>
          <p:cNvSpPr>
            <a:spLocks noGrp="1"/>
          </p:cNvSpPr>
          <p:nvPr>
            <p:ph type="sldNum" sz="quarter" idx="12"/>
          </p:nvPr>
        </p:nvSpPr>
        <p:spPr>
          <a:xfrm>
            <a:off x="6553200" y="6175114"/>
            <a:ext cx="2133600" cy="365125"/>
          </a:xfrm>
          <a:prstGeom prst="rect">
            <a:avLst/>
          </a:prstGeom>
        </p:spPr>
        <p:txBody>
          <a:bodyPr/>
          <a:lstStyle/>
          <a:p>
            <a:fld id="{C4DB34C1-EB1A-4537-BC1D-3975820F5E3E}" type="slidenum">
              <a:rPr lang="en-US" smtClean="0"/>
              <a:t>‹#›</a:t>
            </a:fld>
            <a:endParaRPr lang="en-US" dirty="0"/>
          </a:p>
        </p:txBody>
      </p:sp>
      <p:sp>
        <p:nvSpPr>
          <p:cNvPr id="12" name="Footer Placeholder 3">
            <a:extLst>
              <a:ext uri="{FF2B5EF4-FFF2-40B4-BE49-F238E27FC236}">
                <a16:creationId xmlns:a16="http://schemas.microsoft.com/office/drawing/2014/main" id="{27A6236F-71E5-4CF9-8E01-2D9FA0776767}"/>
              </a:ext>
            </a:extLst>
          </p:cNvPr>
          <p:cNvSpPr>
            <a:spLocks noGrp="1"/>
          </p:cNvSpPr>
          <p:nvPr>
            <p:ph type="ftr" sz="quarter" idx="11"/>
          </p:nvPr>
        </p:nvSpPr>
        <p:spPr>
          <a:xfrm>
            <a:off x="3385852" y="6175114"/>
            <a:ext cx="2633947" cy="365125"/>
          </a:xfrm>
          <a:prstGeom prst="rect">
            <a:avLst/>
          </a:prstGeom>
        </p:spPr>
        <p:txBody>
          <a:bodyPr/>
          <a:lstStyle/>
          <a:p>
            <a:endParaRPr lang="en-US" dirty="0"/>
          </a:p>
        </p:txBody>
      </p:sp>
    </p:spTree>
    <p:extLst>
      <p:ext uri="{BB962C8B-B14F-4D97-AF65-F5344CB8AC3E}">
        <p14:creationId xmlns:p14="http://schemas.microsoft.com/office/powerpoint/2010/main" val="1169656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800">
                <a:solidFill>
                  <a:schemeClr val="tx1"/>
                </a:solidFill>
                <a:latin typeface="+mj-lt"/>
              </a:defRPr>
            </a:lvl1pPr>
          </a:lstStyle>
          <a:p>
            <a:r>
              <a:rPr lang="en-US" dirty="0"/>
              <a:t>Slide Heading</a:t>
            </a:r>
          </a:p>
        </p:txBody>
      </p:sp>
      <p:sp>
        <p:nvSpPr>
          <p:cNvPr id="7" name="Slide Number Placeholder 4">
            <a:extLst>
              <a:ext uri="{FF2B5EF4-FFF2-40B4-BE49-F238E27FC236}">
                <a16:creationId xmlns:a16="http://schemas.microsoft.com/office/drawing/2014/main" id="{F614DFFB-67E7-414D-B898-E4E3055389DA}"/>
              </a:ext>
            </a:extLst>
          </p:cNvPr>
          <p:cNvSpPr>
            <a:spLocks noGrp="1"/>
          </p:cNvSpPr>
          <p:nvPr>
            <p:ph type="sldNum" sz="quarter" idx="12"/>
          </p:nvPr>
        </p:nvSpPr>
        <p:spPr>
          <a:xfrm>
            <a:off x="6553200" y="6175114"/>
            <a:ext cx="2133600" cy="365125"/>
          </a:xfrm>
          <a:prstGeom prst="rect">
            <a:avLst/>
          </a:prstGeom>
        </p:spPr>
        <p:txBody>
          <a:bodyPr/>
          <a:lstStyle/>
          <a:p>
            <a:fld id="{C4DB34C1-EB1A-4537-BC1D-3975820F5E3E}" type="slidenum">
              <a:rPr lang="en-US" smtClean="0"/>
              <a:t>‹#›</a:t>
            </a:fld>
            <a:endParaRPr lang="en-US" dirty="0"/>
          </a:p>
        </p:txBody>
      </p:sp>
      <p:sp>
        <p:nvSpPr>
          <p:cNvPr id="9" name="Footer Placeholder 3">
            <a:extLst>
              <a:ext uri="{FF2B5EF4-FFF2-40B4-BE49-F238E27FC236}">
                <a16:creationId xmlns:a16="http://schemas.microsoft.com/office/drawing/2014/main" id="{C296A158-115C-487A-9520-89606CEC8A7A}"/>
              </a:ext>
            </a:extLst>
          </p:cNvPr>
          <p:cNvSpPr>
            <a:spLocks noGrp="1"/>
          </p:cNvSpPr>
          <p:nvPr>
            <p:ph type="ftr" sz="quarter" idx="11"/>
          </p:nvPr>
        </p:nvSpPr>
        <p:spPr>
          <a:xfrm>
            <a:off x="3385852" y="6175114"/>
            <a:ext cx="2633947" cy="365125"/>
          </a:xfrm>
          <a:prstGeom prst="rect">
            <a:avLst/>
          </a:prstGeom>
        </p:spPr>
        <p:txBody>
          <a:bodyPr/>
          <a:lstStyle/>
          <a:p>
            <a:endParaRPr lang="en-US" dirty="0"/>
          </a:p>
        </p:txBody>
      </p:sp>
    </p:spTree>
    <p:extLst>
      <p:ext uri="{BB962C8B-B14F-4D97-AF65-F5344CB8AC3E}">
        <p14:creationId xmlns:p14="http://schemas.microsoft.com/office/powerpoint/2010/main" val="1734823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C954BA-E66E-43E2-9155-FCEDB7B3DB76}"/>
              </a:ext>
            </a:extLst>
          </p:cNvPr>
          <p:cNvPicPr>
            <a:picLocks noChangeAspect="1"/>
          </p:cNvPicPr>
          <p:nvPr userDrawn="1"/>
        </p:nvPicPr>
        <p:blipFill rotWithShape="1">
          <a:blip r:embed="rId2"/>
          <a:srcRect/>
          <a:stretch/>
        </p:blipFill>
        <p:spPr>
          <a:xfrm>
            <a:off x="0" y="0"/>
            <a:ext cx="9144000" cy="6858000"/>
          </a:xfrm>
          <a:prstGeom prst="rect">
            <a:avLst/>
          </a:prstGeom>
        </p:spPr>
      </p:pic>
      <p:sp>
        <p:nvSpPr>
          <p:cNvPr id="2" name="Title 1"/>
          <p:cNvSpPr>
            <a:spLocks noGrp="1"/>
          </p:cNvSpPr>
          <p:nvPr>
            <p:ph type="title" hasCustomPrompt="1"/>
          </p:nvPr>
        </p:nvSpPr>
        <p:spPr>
          <a:xfrm>
            <a:off x="457200" y="2714370"/>
            <a:ext cx="8229600" cy="1143000"/>
          </a:xfrm>
        </p:spPr>
        <p:txBody>
          <a:bodyPr>
            <a:normAutofit/>
          </a:bodyPr>
          <a:lstStyle>
            <a:lvl1pPr algn="ctr">
              <a:defRPr sz="4000">
                <a:solidFill>
                  <a:schemeClr val="bg1"/>
                </a:solidFill>
                <a:latin typeface="+mj-lt"/>
              </a:defRPr>
            </a:lvl1pPr>
          </a:lstStyle>
          <a:p>
            <a:r>
              <a:rPr lang="en-US" dirty="0"/>
              <a:t>Section Heading</a:t>
            </a:r>
          </a:p>
        </p:txBody>
      </p:sp>
      <p:sp>
        <p:nvSpPr>
          <p:cNvPr id="5" name="Slide Number Placeholder 4"/>
          <p:cNvSpPr>
            <a:spLocks noGrp="1"/>
          </p:cNvSpPr>
          <p:nvPr>
            <p:ph type="sldNum" sz="quarter" idx="12"/>
          </p:nvPr>
        </p:nvSpPr>
        <p:spPr>
          <a:xfrm>
            <a:off x="6553200" y="6175114"/>
            <a:ext cx="2133600" cy="365125"/>
          </a:xfrm>
          <a:prstGeom prst="rect">
            <a:avLst/>
          </a:prstGeom>
        </p:spPr>
        <p:txBody>
          <a:bodyPr/>
          <a:lstStyle/>
          <a:p>
            <a:fld id="{C4DB34C1-EB1A-4537-BC1D-3975820F5E3E}" type="slidenum">
              <a:rPr lang="en-US" smtClean="0"/>
              <a:t>‹#›</a:t>
            </a:fld>
            <a:endParaRPr lang="en-US" dirty="0"/>
          </a:p>
        </p:txBody>
      </p:sp>
      <p:sp>
        <p:nvSpPr>
          <p:cNvPr id="10" name="Footer Placeholder 3">
            <a:extLst>
              <a:ext uri="{FF2B5EF4-FFF2-40B4-BE49-F238E27FC236}">
                <a16:creationId xmlns:a16="http://schemas.microsoft.com/office/drawing/2014/main" id="{C864E5F6-8FAD-4D1D-8E1C-40A785366E06}"/>
              </a:ext>
            </a:extLst>
          </p:cNvPr>
          <p:cNvSpPr>
            <a:spLocks noGrp="1"/>
          </p:cNvSpPr>
          <p:nvPr>
            <p:ph type="ftr" sz="quarter" idx="11"/>
          </p:nvPr>
        </p:nvSpPr>
        <p:spPr>
          <a:xfrm>
            <a:off x="3385852" y="6175114"/>
            <a:ext cx="2633947" cy="365125"/>
          </a:xfrm>
          <a:prstGeom prst="rect">
            <a:avLst/>
          </a:prstGeom>
        </p:spPr>
        <p:txBody>
          <a:bodyPr/>
          <a:lstStyle/>
          <a:p>
            <a:endParaRPr lang="en-US" dirty="0"/>
          </a:p>
        </p:txBody>
      </p:sp>
    </p:spTree>
    <p:extLst>
      <p:ext uri="{BB962C8B-B14F-4D97-AF65-F5344CB8AC3E}">
        <p14:creationId xmlns:p14="http://schemas.microsoft.com/office/powerpoint/2010/main" val="177755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FACDB7-5612-40D9-A41B-9EC4768207CE}"/>
              </a:ext>
            </a:extLst>
          </p:cNvPr>
          <p:cNvPicPr>
            <a:picLocks noChangeAspect="1"/>
          </p:cNvPicPr>
          <p:nvPr userDrawn="1"/>
        </p:nvPicPr>
        <p:blipFill>
          <a:blip r:embed="rId2"/>
          <a:stretch>
            <a:fillRect/>
          </a:stretch>
        </p:blipFill>
        <p:spPr>
          <a:xfrm>
            <a:off x="3982" y="0"/>
            <a:ext cx="9136035" cy="6858000"/>
          </a:xfrm>
          <a:prstGeom prst="rect">
            <a:avLst/>
          </a:prstGeom>
        </p:spPr>
      </p:pic>
      <p:sp>
        <p:nvSpPr>
          <p:cNvPr id="11" name="Rectangle 10">
            <a:extLst>
              <a:ext uri="{FF2B5EF4-FFF2-40B4-BE49-F238E27FC236}">
                <a16:creationId xmlns:a16="http://schemas.microsoft.com/office/drawing/2014/main" id="{F5D57E15-2DFF-466B-B4AF-908D4694805B}"/>
              </a:ext>
            </a:extLst>
          </p:cNvPr>
          <p:cNvSpPr/>
          <p:nvPr userDrawn="1"/>
        </p:nvSpPr>
        <p:spPr>
          <a:xfrm>
            <a:off x="0" y="6003324"/>
            <a:ext cx="914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835D1B-D348-4D91-9EAD-DF8CF8401215}"/>
              </a:ext>
            </a:extLst>
          </p:cNvPr>
          <p:cNvPicPr>
            <a:picLocks noChangeAspect="1"/>
          </p:cNvPicPr>
          <p:nvPr userDrawn="1"/>
        </p:nvPicPr>
        <p:blipFill>
          <a:blip r:embed="rId3"/>
          <a:stretch>
            <a:fillRect/>
          </a:stretch>
        </p:blipFill>
        <p:spPr>
          <a:xfrm>
            <a:off x="257175" y="6042906"/>
            <a:ext cx="3128678" cy="566988"/>
          </a:xfrm>
          <a:prstGeom prst="rect">
            <a:avLst/>
          </a:prstGeom>
        </p:spPr>
      </p:pic>
      <p:sp>
        <p:nvSpPr>
          <p:cNvPr id="2" name="Title 1"/>
          <p:cNvSpPr>
            <a:spLocks noGrp="1"/>
          </p:cNvSpPr>
          <p:nvPr>
            <p:ph type="title"/>
          </p:nvPr>
        </p:nvSpPr>
        <p:spPr>
          <a:xfrm>
            <a:off x="304800" y="152400"/>
            <a:ext cx="8229600" cy="1143000"/>
          </a:xfrm>
        </p:spPr>
        <p:txBody>
          <a:bodyPr>
            <a:normAutofit/>
          </a:bodyPr>
          <a:lstStyle>
            <a:lvl1pPr>
              <a:defRPr sz="3800">
                <a:solidFill>
                  <a:schemeClr val="tx1"/>
                </a:solidFill>
                <a:latin typeface="+mj-lt"/>
              </a:defRPr>
            </a:lvl1pPr>
          </a:lstStyle>
          <a:p>
            <a:r>
              <a:rPr lang="en-US" dirty="0"/>
              <a:t>Click to edit Master title style</a:t>
            </a:r>
          </a:p>
        </p:txBody>
      </p:sp>
      <p:sp>
        <p:nvSpPr>
          <p:cNvPr id="7" name="Footer Placeholder 3">
            <a:extLst>
              <a:ext uri="{FF2B5EF4-FFF2-40B4-BE49-F238E27FC236}">
                <a16:creationId xmlns:a16="http://schemas.microsoft.com/office/drawing/2014/main" id="{ECAD2278-D757-4A8D-9604-8A7B34894574}"/>
              </a:ext>
            </a:extLst>
          </p:cNvPr>
          <p:cNvSpPr>
            <a:spLocks noGrp="1"/>
          </p:cNvSpPr>
          <p:nvPr>
            <p:ph type="ftr" sz="quarter" idx="11"/>
          </p:nvPr>
        </p:nvSpPr>
        <p:spPr>
          <a:xfrm>
            <a:off x="3385852" y="6175114"/>
            <a:ext cx="2633947" cy="365125"/>
          </a:xfrm>
          <a:prstGeom prst="rect">
            <a:avLst/>
          </a:prstGeom>
        </p:spPr>
        <p:txBody>
          <a:bodyPr/>
          <a:lstStyle/>
          <a:p>
            <a:endParaRPr lang="en-US" dirty="0"/>
          </a:p>
        </p:txBody>
      </p:sp>
      <p:sp>
        <p:nvSpPr>
          <p:cNvPr id="8" name="Slide Number Placeholder 4">
            <a:extLst>
              <a:ext uri="{FF2B5EF4-FFF2-40B4-BE49-F238E27FC236}">
                <a16:creationId xmlns:a16="http://schemas.microsoft.com/office/drawing/2014/main" id="{C22B4EC7-11D2-4F30-8320-1578F99D0387}"/>
              </a:ext>
            </a:extLst>
          </p:cNvPr>
          <p:cNvSpPr>
            <a:spLocks noGrp="1"/>
          </p:cNvSpPr>
          <p:nvPr>
            <p:ph type="sldNum" sz="quarter" idx="12"/>
          </p:nvPr>
        </p:nvSpPr>
        <p:spPr>
          <a:xfrm>
            <a:off x="6553200" y="6175114"/>
            <a:ext cx="2133600" cy="365125"/>
          </a:xfrm>
          <a:prstGeom prst="rect">
            <a:avLst/>
          </a:prstGeom>
        </p:spPr>
        <p:txBody>
          <a:bodyPr/>
          <a:lstStyle/>
          <a:p>
            <a:fld id="{C4DB34C1-EB1A-4537-BC1D-3975820F5E3E}" type="slidenum">
              <a:rPr lang="en-US" smtClean="0"/>
              <a:t>‹#›</a:t>
            </a:fld>
            <a:endParaRPr lang="en-US" dirty="0"/>
          </a:p>
        </p:txBody>
      </p:sp>
    </p:spTree>
    <p:extLst>
      <p:ext uri="{BB962C8B-B14F-4D97-AF65-F5344CB8AC3E}">
        <p14:creationId xmlns:p14="http://schemas.microsoft.com/office/powerpoint/2010/main" val="1165967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3311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429000" y="6166877"/>
            <a:ext cx="259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16687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B34C1-EB1A-4537-BC1D-3975820F5E3E}" type="slidenum">
              <a:rPr lang="en-US" smtClean="0"/>
              <a:t>‹#›</a:t>
            </a:fld>
            <a:endParaRPr lang="en-US"/>
          </a:p>
        </p:txBody>
      </p:sp>
      <p:pic>
        <p:nvPicPr>
          <p:cNvPr id="10" name="Picture 9">
            <a:extLst>
              <a:ext uri="{FF2B5EF4-FFF2-40B4-BE49-F238E27FC236}">
                <a16:creationId xmlns:a16="http://schemas.microsoft.com/office/drawing/2014/main" id="{84F9D61E-C1E5-476C-BCA4-3D8234CD5304}"/>
              </a:ext>
            </a:extLst>
          </p:cNvPr>
          <p:cNvPicPr>
            <a:picLocks noChangeAspect="1"/>
          </p:cNvPicPr>
          <p:nvPr userDrawn="1"/>
        </p:nvPicPr>
        <p:blipFill>
          <a:blip r:embed="rId9"/>
          <a:stretch>
            <a:fillRect/>
          </a:stretch>
        </p:blipFill>
        <p:spPr>
          <a:xfrm>
            <a:off x="257175" y="6042906"/>
            <a:ext cx="3128678" cy="566988"/>
          </a:xfrm>
          <a:prstGeom prst="rect">
            <a:avLst/>
          </a:prstGeom>
        </p:spPr>
      </p:pic>
    </p:spTree>
    <p:extLst>
      <p:ext uri="{BB962C8B-B14F-4D97-AF65-F5344CB8AC3E}">
        <p14:creationId xmlns:p14="http://schemas.microsoft.com/office/powerpoint/2010/main" val="287861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7" r:id="rId4"/>
    <p:sldLayoutId id="2147483654" r:id="rId5"/>
    <p:sldLayoutId id="2147483655" r:id="rId6"/>
    <p:sldLayoutId id="2147483656" r:id="rId7"/>
  </p:sldLayoutIdLst>
  <p:hf hdr="0" ftr="0" dt="0"/>
  <p:txStyles>
    <p:titleStyle>
      <a:lvl1pPr algn="l" defTabSz="914400" rtl="0" eaLnBrk="1" latinLnBrk="0" hangingPunct="1">
        <a:spcBef>
          <a:spcPct val="0"/>
        </a:spcBef>
        <a:buNone/>
        <a:defRPr sz="3800" b="1" i="0" kern="1200">
          <a:solidFill>
            <a:schemeClr val="tx1"/>
          </a:solidFill>
          <a:latin typeface="+mj-lt"/>
          <a:ea typeface="Arial" charset="0"/>
          <a:cs typeface="Arial" charset="0"/>
        </a:defRPr>
      </a:lvl1pPr>
    </p:titleStyle>
    <p:bodyStyle>
      <a:lvl1pPr marL="342900" indent="-342900"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mn-lt"/>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mn-lt"/>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000" b="0" i="0" kern="1200">
          <a:solidFill>
            <a:schemeClr val="tx1">
              <a:lumMod val="75000"/>
              <a:lumOff val="25000"/>
            </a:schemeClr>
          </a:solidFill>
          <a:latin typeface="+mn-lt"/>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000" b="0" i="0" kern="1200">
          <a:solidFill>
            <a:schemeClr val="tx1">
              <a:lumMod val="75000"/>
              <a:lumOff val="25000"/>
            </a:schemeClr>
          </a:solidFill>
          <a:latin typeface="+mn-lt"/>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ciencepolicy@mail.nih.gov"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ationalacademies.org/our-work/forecasting-costs-for-preserving-archiving-and-promoting-access-to-biomedical-dat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nationalacademies.org/our-work/changing-the-culture-of-data-management-and-sharing-a-worksho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rants.nih.gov/grants/guide/notice-files/NOT-OD-21-013.html" TargetMode="External"/><Relationship Id="rId7" Type="http://schemas.openxmlformats.org/officeDocument/2006/relationships/hyperlink" Target="mailto:sciencepolicy@mail.nih.gov" TargetMode="External"/><Relationship Id="rId2" Type="http://schemas.openxmlformats.org/officeDocument/2006/relationships/hyperlink" Target="https://osp.od.nih.gov/scientific-sharing/nih-data-management-and-sharing-activities-related-to-public-access-and-open-science/" TargetMode="External"/><Relationship Id="rId1" Type="http://schemas.openxmlformats.org/officeDocument/2006/relationships/slideLayout" Target="../slideLayouts/slideLayout2.xml"/><Relationship Id="rId6" Type="http://schemas.openxmlformats.org/officeDocument/2006/relationships/hyperlink" Target="https://grants.nih.gov/grants/guide/notice-files/NOT-OD-21-016.html" TargetMode="External"/><Relationship Id="rId5" Type="http://schemas.openxmlformats.org/officeDocument/2006/relationships/hyperlink" Target="https://grants.nih.gov/grants/guide/notice-files/NOT-OD-21-015.html" TargetMode="External"/><Relationship Id="rId4" Type="http://schemas.openxmlformats.org/officeDocument/2006/relationships/hyperlink" Target="https://grants.nih.gov/grants/guide/notice-files/NOT-OD-21-014.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s://osp.od.nih.gov/wp-content/uploads/Tribal_Report_Final_508.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picpedia.org/clipboard/trust.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lm.nih.gov/NIHbmic/nih_data_sharing_repositorie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flickr.com/photos/lourdesmunozsantamaria/23543687643" TargetMode="Externa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clubpenguinreporters.blogspot.com/2013/05/club-penguin-daily-items10513-marvel.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B75DE4-FD03-4C05-A2C4-CD1BB49F7E45}"/>
              </a:ext>
            </a:extLst>
          </p:cNvPr>
          <p:cNvSpPr>
            <a:spLocks noGrp="1"/>
          </p:cNvSpPr>
          <p:nvPr>
            <p:ph type="title"/>
          </p:nvPr>
        </p:nvSpPr>
        <p:spPr>
          <a:xfrm>
            <a:off x="-3506" y="2133600"/>
            <a:ext cx="9065288" cy="2438400"/>
          </a:xfrm>
        </p:spPr>
        <p:txBody>
          <a:bodyPr>
            <a:normAutofit fontScale="90000"/>
          </a:bodyPr>
          <a:lstStyle/>
          <a:p>
            <a:r>
              <a:rPr lang="en-US" sz="4900" dirty="0">
                <a:effectLst>
                  <a:outerShdw blurRad="38100" dist="38100" dir="2700000" algn="tl">
                    <a:srgbClr val="000000">
                      <a:alpha val="43137"/>
                    </a:srgbClr>
                  </a:outerShdw>
                </a:effectLst>
              </a:rPr>
              <a:t>Update on Implementation of the New NIH Data Management and Sharing Policy</a:t>
            </a:r>
            <a:br>
              <a:rPr lang="en-US" sz="3600" dirty="0">
                <a:effectLst>
                  <a:outerShdw blurRad="38100" dist="38100" dir="2700000" algn="tl">
                    <a:srgbClr val="000000">
                      <a:alpha val="43137"/>
                    </a:srgbClr>
                  </a:outerShdw>
                </a:effectLst>
              </a:rPr>
            </a:br>
            <a:br>
              <a:rPr lang="en-US" sz="3600" dirty="0">
                <a:effectLst>
                  <a:outerShdw blurRad="38100" dist="38100" dir="2700000" algn="tl">
                    <a:srgbClr val="000000">
                      <a:alpha val="43137"/>
                    </a:srgbClr>
                  </a:outerShdw>
                </a:effectLst>
              </a:rPr>
            </a:br>
            <a:r>
              <a:rPr lang="en-US" sz="2000" dirty="0"/>
              <a:t>NIH Virtual Seminar</a:t>
            </a:r>
            <a:br>
              <a:rPr lang="en-US" sz="2000" dirty="0"/>
            </a:br>
            <a:r>
              <a:rPr lang="en-US" sz="2000" dirty="0"/>
              <a:t>November 4, 2021</a:t>
            </a:r>
            <a:endParaRPr lang="en-US" sz="3600" b="0" dirty="0">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F7D780F1-94F3-476E-9782-A23F3AFF5EF3}"/>
              </a:ext>
            </a:extLst>
          </p:cNvPr>
          <p:cNvSpPr/>
          <p:nvPr/>
        </p:nvSpPr>
        <p:spPr>
          <a:xfrm>
            <a:off x="-381000" y="5257800"/>
            <a:ext cx="3829051" cy="923330"/>
          </a:xfrm>
          <a:prstGeom prst="rect">
            <a:avLst/>
          </a:prstGeom>
        </p:spPr>
        <p:txBody>
          <a:bodyPr wrap="square">
            <a:spAutoFit/>
          </a:bodyPr>
          <a:lstStyle/>
          <a:p>
            <a:pPr algn="ctr"/>
            <a:r>
              <a:rPr lang="en-US" b="1" dirty="0"/>
              <a:t>Taunton Paine, MA</a:t>
            </a:r>
          </a:p>
          <a:p>
            <a:pPr algn="ctr"/>
            <a:r>
              <a:rPr lang="en-US" sz="1200" dirty="0"/>
              <a:t>Director, Scientific Data Sharing Policy Division</a:t>
            </a:r>
          </a:p>
          <a:p>
            <a:pPr algn="ctr"/>
            <a:r>
              <a:rPr lang="en-US" sz="1200" dirty="0"/>
              <a:t>Office of Science Policy</a:t>
            </a:r>
          </a:p>
          <a:p>
            <a:pPr algn="ctr"/>
            <a:r>
              <a:rPr lang="en-US" sz="1200" dirty="0"/>
              <a:t>National Institutes of Health</a:t>
            </a:r>
          </a:p>
        </p:txBody>
      </p:sp>
      <p:sp>
        <p:nvSpPr>
          <p:cNvPr id="9" name="Rectangle 8">
            <a:extLst>
              <a:ext uri="{FF2B5EF4-FFF2-40B4-BE49-F238E27FC236}">
                <a16:creationId xmlns:a16="http://schemas.microsoft.com/office/drawing/2014/main" id="{2D3D6E4C-FC99-4733-842B-2D4377FBD418}"/>
              </a:ext>
            </a:extLst>
          </p:cNvPr>
          <p:cNvSpPr/>
          <p:nvPr/>
        </p:nvSpPr>
        <p:spPr>
          <a:xfrm>
            <a:off x="2057400" y="5257800"/>
            <a:ext cx="4572000" cy="1107996"/>
          </a:xfrm>
          <a:prstGeom prst="rect">
            <a:avLst/>
          </a:prstGeom>
        </p:spPr>
        <p:txBody>
          <a:bodyPr>
            <a:spAutoFit/>
          </a:bodyPr>
          <a:lstStyle/>
          <a:p>
            <a:pPr algn="ctr"/>
            <a:r>
              <a:rPr lang="en-US" b="1" dirty="0"/>
              <a:t>Cindy Danielson, PhD</a:t>
            </a:r>
          </a:p>
          <a:p>
            <a:pPr algn="ctr"/>
            <a:r>
              <a:rPr lang="en-US" sz="1200" dirty="0"/>
              <a:t>Associate Director, Systems Integration, </a:t>
            </a:r>
          </a:p>
          <a:p>
            <a:pPr algn="ctr"/>
            <a:r>
              <a:rPr lang="en-US" sz="1200" dirty="0"/>
              <a:t>Office of Research Reporting and Analysis</a:t>
            </a:r>
          </a:p>
          <a:p>
            <a:pPr algn="ctr"/>
            <a:r>
              <a:rPr lang="en-US" sz="1200" dirty="0"/>
              <a:t>Office of Extramural Research</a:t>
            </a:r>
          </a:p>
          <a:p>
            <a:pPr algn="ctr"/>
            <a:r>
              <a:rPr lang="en-US" sz="1200" dirty="0"/>
              <a:t>National Institutes of Health</a:t>
            </a:r>
          </a:p>
        </p:txBody>
      </p:sp>
      <p:sp>
        <p:nvSpPr>
          <p:cNvPr id="10" name="Rectangle 9">
            <a:extLst>
              <a:ext uri="{FF2B5EF4-FFF2-40B4-BE49-F238E27FC236}">
                <a16:creationId xmlns:a16="http://schemas.microsoft.com/office/drawing/2014/main" id="{0228F57A-6B27-4C9A-ADD7-61400F55A135}"/>
              </a:ext>
            </a:extLst>
          </p:cNvPr>
          <p:cNvSpPr/>
          <p:nvPr/>
        </p:nvSpPr>
        <p:spPr>
          <a:xfrm>
            <a:off x="4953000" y="5257800"/>
            <a:ext cx="4933950" cy="923330"/>
          </a:xfrm>
          <a:prstGeom prst="rect">
            <a:avLst/>
          </a:prstGeom>
        </p:spPr>
        <p:txBody>
          <a:bodyPr wrap="square">
            <a:spAutoFit/>
          </a:bodyPr>
          <a:lstStyle/>
          <a:p>
            <a:pPr algn="ctr"/>
            <a:r>
              <a:rPr lang="en-US" b="1" dirty="0"/>
              <a:t>Julia Slutsman, PhD</a:t>
            </a:r>
          </a:p>
          <a:p>
            <a:pPr algn="ctr"/>
            <a:r>
              <a:rPr lang="en-US" sz="1200" dirty="0"/>
              <a:t>Director, Genomic Data Sharing Policy Implementation </a:t>
            </a:r>
          </a:p>
          <a:p>
            <a:pPr algn="ctr"/>
            <a:r>
              <a:rPr lang="en-US" sz="1200" dirty="0"/>
              <a:t>Office of Extramural Research</a:t>
            </a:r>
          </a:p>
          <a:p>
            <a:pPr algn="ctr"/>
            <a:r>
              <a:rPr lang="en-US" sz="1200" dirty="0"/>
              <a:t>National Institutes of Health</a:t>
            </a:r>
          </a:p>
        </p:txBody>
      </p:sp>
      <p:sp>
        <p:nvSpPr>
          <p:cNvPr id="2" name="TextBox 1">
            <a:extLst>
              <a:ext uri="{FF2B5EF4-FFF2-40B4-BE49-F238E27FC236}">
                <a16:creationId xmlns:a16="http://schemas.microsoft.com/office/drawing/2014/main" id="{6B9955F3-6383-4EC6-BBE8-5FEDDFF0D46D}"/>
              </a:ext>
            </a:extLst>
          </p:cNvPr>
          <p:cNvSpPr txBox="1"/>
          <p:nvPr/>
        </p:nvSpPr>
        <p:spPr>
          <a:xfrm>
            <a:off x="3061607" y="6488668"/>
            <a:ext cx="3086100" cy="369332"/>
          </a:xfrm>
          <a:prstGeom prst="rect">
            <a:avLst/>
          </a:prstGeom>
          <a:noFill/>
        </p:spPr>
        <p:txBody>
          <a:bodyPr wrap="square" rtlCol="0">
            <a:spAutoFit/>
          </a:bodyPr>
          <a:lstStyle/>
          <a:p>
            <a:r>
              <a:rPr lang="en-US" dirty="0">
                <a:hlinkClick r:id="rId3"/>
              </a:rPr>
              <a:t>sciencepolicy@mail.nih.gov</a:t>
            </a:r>
            <a:endParaRPr lang="en-US" dirty="0"/>
          </a:p>
        </p:txBody>
      </p:sp>
    </p:spTree>
    <p:extLst>
      <p:ext uri="{BB962C8B-B14F-4D97-AF65-F5344CB8AC3E}">
        <p14:creationId xmlns:p14="http://schemas.microsoft.com/office/powerpoint/2010/main" val="2521523660"/>
      </p:ext>
    </p:extLst>
  </p:cSld>
  <p:clrMapOvr>
    <a:masterClrMapping/>
  </p:clrMapOvr>
  <mc:AlternateContent xmlns:mc="http://schemas.openxmlformats.org/markup-compatibility/2006" xmlns:p14="http://schemas.microsoft.com/office/powerpoint/2010/main">
    <mc:Choice Requires="p14">
      <p:transition spd="slow" p14:dur="2000" advTm="44758"/>
    </mc:Choice>
    <mc:Fallback xmlns="">
      <p:transition spd="slow" advTm="4475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693AF-9EBA-464B-9E76-DA92115112D1}"/>
              </a:ext>
            </a:extLst>
          </p:cNvPr>
          <p:cNvSpPr>
            <a:spLocks noGrp="1"/>
          </p:cNvSpPr>
          <p:nvPr>
            <p:ph type="title"/>
          </p:nvPr>
        </p:nvSpPr>
        <p:spPr>
          <a:xfrm>
            <a:off x="152400" y="457200"/>
            <a:ext cx="6629400" cy="1143000"/>
          </a:xfrm>
        </p:spPr>
        <p:txBody>
          <a:bodyPr>
            <a:normAutofit fontScale="90000"/>
          </a:bodyPr>
          <a:lstStyle/>
          <a:p>
            <a:r>
              <a:rPr lang="en-US" sz="4000" spc="200" dirty="0">
                <a:effectLst>
                  <a:outerShdw blurRad="38100" dist="38100" dir="2700000" algn="tl">
                    <a:srgbClr val="000000">
                      <a:alpha val="43137"/>
                    </a:srgbClr>
                  </a:outerShdw>
                </a:effectLst>
              </a:rPr>
              <a:t>Plan Submission and Review</a:t>
            </a:r>
            <a:endParaRPr lang="en-US" dirty="0"/>
          </a:p>
        </p:txBody>
      </p:sp>
      <p:sp>
        <p:nvSpPr>
          <p:cNvPr id="16" name="TextBox 15">
            <a:extLst>
              <a:ext uri="{FF2B5EF4-FFF2-40B4-BE49-F238E27FC236}">
                <a16:creationId xmlns:a16="http://schemas.microsoft.com/office/drawing/2014/main" id="{EC58EEC5-FC0A-4857-876B-5CB06B5724BB}"/>
              </a:ext>
            </a:extLst>
          </p:cNvPr>
          <p:cNvSpPr txBox="1"/>
          <p:nvPr/>
        </p:nvSpPr>
        <p:spPr>
          <a:xfrm>
            <a:off x="457200" y="1705140"/>
            <a:ext cx="36851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Calibri"/>
                <a:ea typeface="+mn-ea"/>
                <a:cs typeface="+mn-cs"/>
              </a:rPr>
              <a:t>Extramural Grant Awards* </a:t>
            </a:r>
          </a:p>
        </p:txBody>
      </p:sp>
      <p:graphicFrame>
        <p:nvGraphicFramePr>
          <p:cNvPr id="13" name="Content Placeholder 4" descr="Graphic showing process with 3 steps: Plan Submission, Plan Assessment, Plan Compliance">
            <a:extLst>
              <a:ext uri="{FF2B5EF4-FFF2-40B4-BE49-F238E27FC236}">
                <a16:creationId xmlns:a16="http://schemas.microsoft.com/office/drawing/2014/main" id="{163EBB36-D30F-4F3E-AF1F-1D2D7D5E7AAC}"/>
              </a:ext>
            </a:extLst>
          </p:cNvPr>
          <p:cNvGraphicFramePr>
            <a:graphicFrameLocks noGrp="1"/>
          </p:cNvGraphicFramePr>
          <p:nvPr>
            <p:ph idx="1"/>
            <p:extLst>
              <p:ext uri="{D42A27DB-BD31-4B8C-83A1-F6EECF244321}">
                <p14:modId xmlns:p14="http://schemas.microsoft.com/office/powerpoint/2010/main" val="3957838819"/>
              </p:ext>
            </p:extLst>
          </p:nvPr>
        </p:nvGraphicFramePr>
        <p:xfrm>
          <a:off x="493776" y="1847088"/>
          <a:ext cx="8275320" cy="4169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F72187D-3BF4-4F21-A91B-7B98A4E14619}"/>
              </a:ext>
            </a:extLst>
          </p:cNvPr>
          <p:cNvSpPr txBox="1"/>
          <p:nvPr/>
        </p:nvSpPr>
        <p:spPr>
          <a:xfrm>
            <a:off x="299769" y="6355573"/>
            <a:ext cx="53390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a:ea typeface="+mn-ea"/>
                <a:cs typeface="+mn-cs"/>
              </a:rPr>
              <a:t>*Analogous requirements for contracts, OTAs, IRP</a:t>
            </a:r>
          </a:p>
        </p:txBody>
      </p:sp>
    </p:spTree>
    <p:extLst>
      <p:ext uri="{BB962C8B-B14F-4D97-AF65-F5344CB8AC3E}">
        <p14:creationId xmlns:p14="http://schemas.microsoft.com/office/powerpoint/2010/main" val="1061658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FCBFC1-7FFE-454C-A8D2-C31314E603AE}"/>
              </a:ext>
            </a:extLst>
          </p:cNvPr>
          <p:cNvSpPr>
            <a:spLocks noGrp="1"/>
          </p:cNvSpPr>
          <p:nvPr>
            <p:ph type="title"/>
          </p:nvPr>
        </p:nvSpPr>
        <p:spPr>
          <a:xfrm>
            <a:off x="473676" y="457200"/>
            <a:ext cx="8229600" cy="1143000"/>
          </a:xfrm>
        </p:spPr>
        <p:txBody>
          <a:bodyPr>
            <a:normAutofit/>
          </a:bodyPr>
          <a:lstStyle/>
          <a:p>
            <a:r>
              <a:rPr lang="en-US" sz="3600" dirty="0">
                <a:effectLst>
                  <a:outerShdw blurRad="38100" dist="38100" dir="2700000" algn="tl">
                    <a:srgbClr val="000000">
                      <a:alpha val="43137"/>
                    </a:srgbClr>
                  </a:outerShdw>
                </a:effectLst>
              </a:rPr>
              <a:t>Implementation Areas of Consideration</a:t>
            </a:r>
          </a:p>
        </p:txBody>
      </p:sp>
      <p:sp>
        <p:nvSpPr>
          <p:cNvPr id="2" name="Content Placeholder 1">
            <a:extLst>
              <a:ext uri="{FF2B5EF4-FFF2-40B4-BE49-F238E27FC236}">
                <a16:creationId xmlns:a16="http://schemas.microsoft.com/office/drawing/2014/main" id="{0BEF58CA-95F4-4D1B-A67F-76830ECF16CC}"/>
              </a:ext>
            </a:extLst>
          </p:cNvPr>
          <p:cNvSpPr>
            <a:spLocks noGrp="1"/>
          </p:cNvSpPr>
          <p:nvPr>
            <p:ph idx="1"/>
          </p:nvPr>
        </p:nvSpPr>
        <p:spPr>
          <a:xfrm>
            <a:off x="437450" y="1524000"/>
            <a:ext cx="8554150" cy="4863773"/>
          </a:xfrm>
        </p:spPr>
        <p:txBody>
          <a:bodyPr>
            <a:normAutofit fontScale="92500"/>
          </a:bodyPr>
          <a:lstStyle/>
          <a:p>
            <a:pPr marL="115887" indent="0">
              <a:lnSpc>
                <a:spcPct val="120000"/>
              </a:lnSpc>
              <a:spcBef>
                <a:spcPts val="0"/>
              </a:spcBef>
              <a:spcAft>
                <a:spcPts val="1600"/>
              </a:spcAft>
              <a:buClr>
                <a:schemeClr val="accent2"/>
              </a:buClr>
              <a:buNone/>
            </a:pPr>
            <a:r>
              <a:rPr lang="en-US" sz="2400" b="1" dirty="0">
                <a:solidFill>
                  <a:schemeClr val="accent4"/>
                </a:solidFill>
              </a:rPr>
              <a:t>Activities for the implementation window (through Jan 2023):</a:t>
            </a:r>
            <a:r>
              <a:rPr lang="en-US" sz="2400" dirty="0">
                <a:solidFill>
                  <a:schemeClr val="accent4"/>
                </a:solidFill>
              </a:rPr>
              <a:t> </a:t>
            </a:r>
          </a:p>
          <a:p>
            <a:pPr marL="557784" lvl="1">
              <a:lnSpc>
                <a:spcPct val="120000"/>
              </a:lnSpc>
              <a:spcBef>
                <a:spcPts val="0"/>
              </a:spcBef>
              <a:spcAft>
                <a:spcPts val="1600"/>
              </a:spcAft>
              <a:buClr>
                <a:schemeClr val="accent2"/>
              </a:buClr>
              <a:buFont typeface="Calibri" panose="020F0502020204030204" pitchFamily="34" charset="0"/>
              <a:buChar char="–"/>
            </a:pPr>
            <a:r>
              <a:rPr lang="en-US" sz="2000" b="1" dirty="0">
                <a:solidFill>
                  <a:schemeClr val="tx1"/>
                </a:solidFill>
              </a:rPr>
              <a:t>Collaborative trans-NIH effort </a:t>
            </a:r>
            <a:r>
              <a:rPr lang="en-US" sz="2000" dirty="0">
                <a:solidFill>
                  <a:schemeClr val="tx1"/>
                </a:solidFill>
              </a:rPr>
              <a:t>– Working with trans-NIH stakeholders and committees to implement the policy</a:t>
            </a:r>
            <a:endParaRPr lang="en-US" sz="2000" b="1" dirty="0">
              <a:solidFill>
                <a:schemeClr val="tx1"/>
              </a:solidFill>
            </a:endParaRPr>
          </a:p>
          <a:p>
            <a:pPr marL="557784" lvl="1">
              <a:lnSpc>
                <a:spcPct val="120000"/>
              </a:lnSpc>
              <a:spcBef>
                <a:spcPts val="0"/>
              </a:spcBef>
              <a:spcAft>
                <a:spcPts val="1600"/>
              </a:spcAft>
              <a:buClr>
                <a:schemeClr val="accent2"/>
              </a:buClr>
              <a:buFont typeface="Calibri" panose="020F0502020204030204" pitchFamily="34" charset="0"/>
              <a:buChar char="–"/>
            </a:pPr>
            <a:r>
              <a:rPr lang="en-US" sz="2000" b="1" dirty="0">
                <a:solidFill>
                  <a:schemeClr val="tx1"/>
                </a:solidFill>
              </a:rPr>
              <a:t>Approaches and workflows </a:t>
            </a:r>
            <a:r>
              <a:rPr lang="en-US" sz="2000" dirty="0">
                <a:solidFill>
                  <a:schemeClr val="tx1"/>
                </a:solidFill>
              </a:rPr>
              <a:t>– Determine the appropriate roles, responsibilities, and processes by which NIH ICs will assess Plans and monitor compliance</a:t>
            </a:r>
            <a:endParaRPr lang="en-US" sz="2000" b="1" dirty="0">
              <a:solidFill>
                <a:schemeClr val="tx1"/>
              </a:solidFill>
            </a:endParaRPr>
          </a:p>
          <a:p>
            <a:pPr marL="557784" lvl="1">
              <a:lnSpc>
                <a:spcPct val="120000"/>
              </a:lnSpc>
              <a:spcBef>
                <a:spcPts val="0"/>
              </a:spcBef>
              <a:spcAft>
                <a:spcPts val="1000"/>
              </a:spcAft>
              <a:buClr>
                <a:schemeClr val="accent2"/>
              </a:buClr>
              <a:buFont typeface="Calibri" panose="020F0502020204030204" pitchFamily="34" charset="0"/>
              <a:buChar char="–"/>
            </a:pPr>
            <a:r>
              <a:rPr lang="en-US" sz="2000" b="1" dirty="0">
                <a:solidFill>
                  <a:schemeClr val="tx1"/>
                </a:solidFill>
              </a:rPr>
              <a:t>System changes </a:t>
            </a:r>
            <a:r>
              <a:rPr lang="en-US" sz="2000" dirty="0">
                <a:solidFill>
                  <a:schemeClr val="tx1"/>
                </a:solidFill>
              </a:rPr>
              <a:t>– Enhance award management systems and develop tools to support the submission, assessment, and compliance monitoring of Plans</a:t>
            </a:r>
          </a:p>
          <a:p>
            <a:pPr marL="557784" lvl="1">
              <a:lnSpc>
                <a:spcPct val="120000"/>
              </a:lnSpc>
              <a:spcBef>
                <a:spcPts val="0"/>
              </a:spcBef>
              <a:spcAft>
                <a:spcPts val="1000"/>
              </a:spcAft>
              <a:buClr>
                <a:schemeClr val="accent2"/>
              </a:buClr>
              <a:buFont typeface="Calibri" panose="020F0502020204030204" pitchFamily="34" charset="0"/>
              <a:buChar char="–"/>
            </a:pPr>
            <a:r>
              <a:rPr lang="en-US" sz="2000" b="1" dirty="0">
                <a:solidFill>
                  <a:schemeClr val="tx1"/>
                </a:solidFill>
              </a:rPr>
              <a:t>Public posting of Plans </a:t>
            </a:r>
            <a:r>
              <a:rPr lang="en-US" sz="2000" dirty="0">
                <a:solidFill>
                  <a:schemeClr val="tx1"/>
                </a:solidFill>
              </a:rPr>
              <a:t>including how they will link to repositories, employment of persistent identifiers such as DOI, and FAIR principles</a:t>
            </a:r>
            <a:endParaRPr lang="en-US" sz="2000" b="1" dirty="0">
              <a:solidFill>
                <a:schemeClr val="tx1"/>
              </a:solidFill>
            </a:endParaRPr>
          </a:p>
          <a:p>
            <a:pPr marL="557784" lvl="1">
              <a:lnSpc>
                <a:spcPct val="120000"/>
              </a:lnSpc>
              <a:spcBef>
                <a:spcPts val="0"/>
              </a:spcBef>
              <a:spcAft>
                <a:spcPts val="1000"/>
              </a:spcAft>
              <a:buClr>
                <a:schemeClr val="accent2"/>
              </a:buClr>
              <a:buFont typeface="Calibri" panose="020F0502020204030204" pitchFamily="34" charset="0"/>
              <a:buChar char="–"/>
            </a:pPr>
            <a:r>
              <a:rPr lang="en-US" sz="2000" b="1" dirty="0">
                <a:solidFill>
                  <a:schemeClr val="tx1"/>
                </a:solidFill>
              </a:rPr>
              <a:t>Planning communications and guidance </a:t>
            </a:r>
            <a:r>
              <a:rPr lang="en-US" sz="2000" dirty="0">
                <a:solidFill>
                  <a:schemeClr val="tx1"/>
                </a:solidFill>
              </a:rPr>
              <a:t>to ensure investigators, institutions, and NIH staff are prepared for the Policy</a:t>
            </a:r>
          </a:p>
        </p:txBody>
      </p:sp>
    </p:spTree>
    <p:extLst>
      <p:ext uri="{BB962C8B-B14F-4D97-AF65-F5344CB8AC3E}">
        <p14:creationId xmlns:p14="http://schemas.microsoft.com/office/powerpoint/2010/main" val="380571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FCBFC1-7FFE-454C-A8D2-C31314E603AE}"/>
              </a:ext>
            </a:extLst>
          </p:cNvPr>
          <p:cNvSpPr>
            <a:spLocks noGrp="1"/>
          </p:cNvSpPr>
          <p:nvPr>
            <p:ph type="title"/>
          </p:nvPr>
        </p:nvSpPr>
        <p:spPr>
          <a:xfrm>
            <a:off x="529161" y="470227"/>
            <a:ext cx="8229600" cy="1143000"/>
          </a:xfrm>
        </p:spPr>
        <p:txBody>
          <a:bodyPr>
            <a:normAutofit/>
          </a:bodyPr>
          <a:lstStyle/>
          <a:p>
            <a:r>
              <a:rPr lang="en-US" sz="3600" dirty="0">
                <a:effectLst>
                  <a:outerShdw blurRad="38100" dist="38100" dir="2700000" algn="tl">
                    <a:srgbClr val="000000">
                      <a:alpha val="43137"/>
                    </a:srgbClr>
                  </a:outerShdw>
                </a:effectLst>
              </a:rPr>
              <a:t>Policy Considerations for Implementation</a:t>
            </a:r>
          </a:p>
        </p:txBody>
      </p:sp>
      <p:sp>
        <p:nvSpPr>
          <p:cNvPr id="2" name="Content Placeholder 1">
            <a:extLst>
              <a:ext uri="{FF2B5EF4-FFF2-40B4-BE49-F238E27FC236}">
                <a16:creationId xmlns:a16="http://schemas.microsoft.com/office/drawing/2014/main" id="{0BEF58CA-95F4-4D1B-A67F-76830ECF16CC}"/>
              </a:ext>
            </a:extLst>
          </p:cNvPr>
          <p:cNvSpPr>
            <a:spLocks noGrp="1"/>
          </p:cNvSpPr>
          <p:nvPr>
            <p:ph idx="1"/>
          </p:nvPr>
        </p:nvSpPr>
        <p:spPr>
          <a:xfrm>
            <a:off x="452961" y="1486711"/>
            <a:ext cx="8382000" cy="4668183"/>
          </a:xfrm>
        </p:spPr>
        <p:txBody>
          <a:bodyPr>
            <a:normAutofit fontScale="62500" lnSpcReduction="20000"/>
          </a:bodyPr>
          <a:lstStyle/>
          <a:p>
            <a:pPr marL="115887" indent="0">
              <a:lnSpc>
                <a:spcPct val="120000"/>
              </a:lnSpc>
              <a:spcBef>
                <a:spcPts val="0"/>
              </a:spcBef>
              <a:spcAft>
                <a:spcPts val="1600"/>
              </a:spcAft>
              <a:buClr>
                <a:schemeClr val="accent2"/>
              </a:buClr>
              <a:buNone/>
            </a:pPr>
            <a:r>
              <a:rPr lang="en-US" sz="4500" b="1" dirty="0">
                <a:solidFill>
                  <a:schemeClr val="accent4"/>
                </a:solidFill>
              </a:rPr>
              <a:t>What’s Next? </a:t>
            </a:r>
            <a:r>
              <a:rPr lang="en-US" sz="4500" dirty="0">
                <a:solidFill>
                  <a:schemeClr val="accent4"/>
                </a:solidFill>
              </a:rPr>
              <a:t> </a:t>
            </a:r>
          </a:p>
          <a:p>
            <a:pPr marL="557784" lvl="1">
              <a:lnSpc>
                <a:spcPct val="120000"/>
              </a:lnSpc>
              <a:spcBef>
                <a:spcPts val="0"/>
              </a:spcBef>
              <a:spcAft>
                <a:spcPts val="1600"/>
              </a:spcAft>
              <a:buClr>
                <a:schemeClr val="accent2"/>
              </a:buClr>
              <a:buFont typeface="Calibri" panose="020F0502020204030204" pitchFamily="34" charset="0"/>
              <a:buChar char="–"/>
            </a:pPr>
            <a:r>
              <a:rPr lang="en-US" sz="3200" b="1" dirty="0">
                <a:solidFill>
                  <a:schemeClr val="tx1"/>
                </a:solidFill>
              </a:rPr>
              <a:t>Continue to engage in outreach </a:t>
            </a:r>
            <a:r>
              <a:rPr lang="en-US" sz="3200" dirty="0">
                <a:solidFill>
                  <a:schemeClr val="tx1"/>
                </a:solidFill>
              </a:rPr>
              <a:t>to develop additional supplemental information (including tribal-specific considerations)</a:t>
            </a:r>
            <a:endParaRPr lang="en-US" sz="1900" b="1" dirty="0">
              <a:solidFill>
                <a:schemeClr val="tx1"/>
              </a:solidFill>
            </a:endParaRPr>
          </a:p>
          <a:p>
            <a:pPr marL="557784" lvl="1">
              <a:lnSpc>
                <a:spcPct val="120000"/>
              </a:lnSpc>
              <a:spcBef>
                <a:spcPts val="0"/>
              </a:spcBef>
              <a:spcAft>
                <a:spcPts val="1600"/>
              </a:spcAft>
              <a:buClr>
                <a:schemeClr val="accent2"/>
              </a:buClr>
              <a:buFont typeface="Calibri" panose="020F0502020204030204" pitchFamily="34" charset="0"/>
              <a:buChar char="–"/>
            </a:pPr>
            <a:r>
              <a:rPr lang="en-US" sz="3200" b="1" dirty="0">
                <a:solidFill>
                  <a:schemeClr val="tx1"/>
                </a:solidFill>
              </a:rPr>
              <a:t>Develop FAQs and other resources </a:t>
            </a:r>
            <a:r>
              <a:rPr lang="en-US" sz="3200" dirty="0">
                <a:solidFill>
                  <a:schemeClr val="tx1"/>
                </a:solidFill>
              </a:rPr>
              <a:t>to aid policy implementation</a:t>
            </a:r>
          </a:p>
          <a:p>
            <a:pPr marL="557784" lvl="1">
              <a:lnSpc>
                <a:spcPct val="120000"/>
              </a:lnSpc>
              <a:spcBef>
                <a:spcPts val="0"/>
              </a:spcBef>
              <a:spcAft>
                <a:spcPts val="1600"/>
              </a:spcAft>
              <a:buClr>
                <a:schemeClr val="accent2"/>
              </a:buClr>
              <a:buFont typeface="Calibri" panose="020F0502020204030204" pitchFamily="34" charset="0"/>
              <a:buChar char="–"/>
            </a:pPr>
            <a:r>
              <a:rPr lang="en-US" sz="3200" b="1" dirty="0">
                <a:solidFill>
                  <a:schemeClr val="tx1"/>
                </a:solidFill>
              </a:rPr>
              <a:t>Clarify interactions </a:t>
            </a:r>
            <a:r>
              <a:rPr lang="en-US" sz="3200" dirty="0">
                <a:solidFill>
                  <a:schemeClr val="tx1"/>
                </a:solidFill>
              </a:rPr>
              <a:t>with other NIH-wide (e.g., GDS Policy) and ICO-specific data sharing policies</a:t>
            </a:r>
            <a:r>
              <a:rPr lang="en-US" sz="2700" dirty="0">
                <a:solidFill>
                  <a:schemeClr val="tx1"/>
                </a:solidFill>
              </a:rPr>
              <a:t> </a:t>
            </a:r>
          </a:p>
          <a:p>
            <a:pPr marL="557784" lvl="1">
              <a:lnSpc>
                <a:spcPct val="120000"/>
              </a:lnSpc>
              <a:spcBef>
                <a:spcPts val="0"/>
              </a:spcBef>
              <a:spcAft>
                <a:spcPts val="1600"/>
              </a:spcAft>
              <a:buClr>
                <a:schemeClr val="accent2"/>
              </a:buClr>
              <a:buFont typeface="Calibri" panose="020F0502020204030204" pitchFamily="34" charset="0"/>
              <a:buChar char="–"/>
            </a:pPr>
            <a:r>
              <a:rPr lang="en-US" sz="3200" b="1" dirty="0">
                <a:solidFill>
                  <a:schemeClr val="tx1"/>
                </a:solidFill>
              </a:rPr>
              <a:t>Develop resources </a:t>
            </a:r>
            <a:r>
              <a:rPr lang="en-US" sz="3200" dirty="0">
                <a:solidFill>
                  <a:schemeClr val="tx1"/>
                </a:solidFill>
              </a:rPr>
              <a:t>to inform data management and sharing costs </a:t>
            </a:r>
            <a:br>
              <a:rPr lang="en-US" sz="3200" dirty="0">
                <a:solidFill>
                  <a:schemeClr val="tx1"/>
                </a:solidFill>
              </a:rPr>
            </a:br>
            <a:r>
              <a:rPr lang="en-US" sz="3200" dirty="0">
                <a:solidFill>
                  <a:schemeClr val="tx1"/>
                </a:solidFill>
              </a:rPr>
              <a:t>(informed by the </a:t>
            </a:r>
            <a:r>
              <a:rPr lang="en-US" sz="3200" dirty="0">
                <a:solidFill>
                  <a:schemeClr val="tx1"/>
                </a:solidFill>
                <a:hlinkClick r:id="rId3"/>
              </a:rPr>
              <a:t>2020 NASEM report on forecasting costs</a:t>
            </a:r>
            <a:r>
              <a:rPr lang="en-US" sz="3200" dirty="0">
                <a:solidFill>
                  <a:schemeClr val="tx1"/>
                </a:solidFill>
              </a:rPr>
              <a:t> &amp; </a:t>
            </a:r>
            <a:r>
              <a:rPr lang="en-US" sz="3200" dirty="0">
                <a:solidFill>
                  <a:schemeClr val="tx1"/>
                </a:solidFill>
                <a:hlinkClick r:id="rId4"/>
              </a:rPr>
              <a:t>April 2021 NASEM workshop on the culture of data management &amp; sharing</a:t>
            </a:r>
            <a:r>
              <a:rPr lang="en-US" sz="3200" dirty="0">
                <a:solidFill>
                  <a:schemeClr val="tx1"/>
                </a:solidFill>
              </a:rPr>
              <a:t>)</a:t>
            </a:r>
          </a:p>
          <a:p>
            <a:pPr marL="557784" lvl="1">
              <a:lnSpc>
                <a:spcPct val="120000"/>
              </a:lnSpc>
              <a:spcBef>
                <a:spcPts val="0"/>
              </a:spcBef>
              <a:spcAft>
                <a:spcPts val="1600"/>
              </a:spcAft>
              <a:buClr>
                <a:schemeClr val="accent2"/>
              </a:buClr>
              <a:buFont typeface="Calibri" panose="020F0502020204030204" pitchFamily="34" charset="0"/>
              <a:buChar char="–"/>
            </a:pPr>
            <a:r>
              <a:rPr lang="en-US" sz="3200" b="1" dirty="0">
                <a:solidFill>
                  <a:schemeClr val="tx1"/>
                </a:solidFill>
              </a:rPr>
              <a:t>Develop approaches </a:t>
            </a:r>
            <a:r>
              <a:rPr lang="en-US" sz="3200" dirty="0">
                <a:solidFill>
                  <a:schemeClr val="tx1"/>
                </a:solidFill>
              </a:rPr>
              <a:t>for incentivizing good data sharing practices</a:t>
            </a:r>
          </a:p>
          <a:p>
            <a:pPr marL="115887" indent="0">
              <a:buNone/>
            </a:pPr>
            <a:endParaRPr lang="en-US" dirty="0"/>
          </a:p>
        </p:txBody>
      </p:sp>
    </p:spTree>
    <p:extLst>
      <p:ext uri="{BB962C8B-B14F-4D97-AF65-F5344CB8AC3E}">
        <p14:creationId xmlns:p14="http://schemas.microsoft.com/office/powerpoint/2010/main" val="3649213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FCBFC1-7FFE-454C-A8D2-C31314E603AE}"/>
              </a:ext>
            </a:extLst>
          </p:cNvPr>
          <p:cNvSpPr>
            <a:spLocks noGrp="1"/>
          </p:cNvSpPr>
          <p:nvPr>
            <p:ph type="title"/>
          </p:nvPr>
        </p:nvSpPr>
        <p:spPr>
          <a:xfrm>
            <a:off x="529161" y="459342"/>
            <a:ext cx="8229600" cy="1143000"/>
          </a:xfrm>
        </p:spPr>
        <p:txBody>
          <a:bodyPr>
            <a:normAutofit/>
          </a:bodyPr>
          <a:lstStyle/>
          <a:p>
            <a:r>
              <a:rPr lang="en-US" sz="3600" dirty="0">
                <a:effectLst>
                  <a:outerShdw blurRad="38100" dist="38100" dir="2700000" algn="tl">
                    <a:srgbClr val="000000">
                      <a:alpha val="43137"/>
                    </a:srgbClr>
                  </a:outerShdw>
                </a:effectLst>
              </a:rPr>
              <a:t>Discussion</a:t>
            </a:r>
          </a:p>
        </p:txBody>
      </p:sp>
      <p:sp>
        <p:nvSpPr>
          <p:cNvPr id="2" name="Content Placeholder 1">
            <a:extLst>
              <a:ext uri="{FF2B5EF4-FFF2-40B4-BE49-F238E27FC236}">
                <a16:creationId xmlns:a16="http://schemas.microsoft.com/office/drawing/2014/main" id="{0BEF58CA-95F4-4D1B-A67F-76830ECF16CC}"/>
              </a:ext>
            </a:extLst>
          </p:cNvPr>
          <p:cNvSpPr>
            <a:spLocks noGrp="1"/>
          </p:cNvSpPr>
          <p:nvPr>
            <p:ph idx="1"/>
          </p:nvPr>
        </p:nvSpPr>
        <p:spPr>
          <a:xfrm>
            <a:off x="452961" y="1486711"/>
            <a:ext cx="8382000" cy="5142689"/>
          </a:xfrm>
        </p:spPr>
        <p:txBody>
          <a:bodyPr>
            <a:normAutofit/>
          </a:bodyPr>
          <a:lstStyle/>
          <a:p>
            <a:pPr marL="729234" lvl="1" indent="-457200">
              <a:spcBef>
                <a:spcPts val="0"/>
              </a:spcBef>
              <a:spcAft>
                <a:spcPts val="1600"/>
              </a:spcAft>
              <a:buClr>
                <a:schemeClr val="accent2"/>
              </a:buClr>
            </a:pPr>
            <a:r>
              <a:rPr lang="en-US" sz="2400" dirty="0">
                <a:solidFill>
                  <a:schemeClr val="tx1"/>
                </a:solidFill>
              </a:rPr>
              <a:t>What do you consider to be especially administratively challenging? Are there strategies to help address these challenges in complying with the Policy?</a:t>
            </a:r>
          </a:p>
          <a:p>
            <a:pPr marL="729234" lvl="1" indent="-457200">
              <a:spcBef>
                <a:spcPts val="0"/>
              </a:spcBef>
              <a:spcAft>
                <a:spcPts val="1600"/>
              </a:spcAft>
              <a:buClr>
                <a:schemeClr val="accent2"/>
              </a:buClr>
            </a:pPr>
            <a:r>
              <a:rPr lang="en-US" sz="2400" dirty="0">
                <a:solidFill>
                  <a:schemeClr val="tx1"/>
                </a:solidFill>
              </a:rPr>
              <a:t>What resources (guidance, training, tools, other) will be most important for investigators and institutions to successfully implement the Policy?</a:t>
            </a:r>
          </a:p>
          <a:p>
            <a:pPr marL="729234" lvl="1" indent="-457200">
              <a:spcBef>
                <a:spcPts val="0"/>
              </a:spcBef>
              <a:spcAft>
                <a:spcPts val="1600"/>
              </a:spcAft>
              <a:buClr>
                <a:schemeClr val="accent2"/>
              </a:buClr>
            </a:pPr>
            <a:r>
              <a:rPr lang="en-US" sz="2400" dirty="0">
                <a:solidFill>
                  <a:schemeClr val="tx1"/>
                </a:solidFill>
              </a:rPr>
              <a:t>What mechanisms could incentivize FAIR data sharing and encourage data citation? </a:t>
            </a:r>
          </a:p>
          <a:p>
            <a:pPr marL="729234" lvl="1" indent="-457200">
              <a:spcBef>
                <a:spcPts val="0"/>
              </a:spcBef>
              <a:spcAft>
                <a:spcPts val="1600"/>
              </a:spcAft>
              <a:buClr>
                <a:schemeClr val="accent2"/>
              </a:buClr>
            </a:pPr>
            <a:r>
              <a:rPr lang="en-US" sz="2400" dirty="0">
                <a:solidFill>
                  <a:schemeClr val="tx1"/>
                </a:solidFill>
              </a:rPr>
              <a:t>Beyond NIH policy and implementation, what actions are needed to achieve the culture change envisioned by the Policy? </a:t>
            </a:r>
          </a:p>
        </p:txBody>
      </p:sp>
    </p:spTree>
    <p:extLst>
      <p:ext uri="{BB962C8B-B14F-4D97-AF65-F5344CB8AC3E}">
        <p14:creationId xmlns:p14="http://schemas.microsoft.com/office/powerpoint/2010/main" val="124041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983763-092F-4C96-A3C0-40A9BD2938AB}"/>
              </a:ext>
            </a:extLst>
          </p:cNvPr>
          <p:cNvSpPr>
            <a:spLocks noGrp="1"/>
          </p:cNvSpPr>
          <p:nvPr>
            <p:ph type="title"/>
          </p:nvPr>
        </p:nvSpPr>
        <p:spPr/>
        <p:txBody>
          <a:bodyPr>
            <a:normAutofit/>
          </a:bodyPr>
          <a:lstStyle/>
          <a:p>
            <a:r>
              <a:rPr lang="en-US" sz="3600" dirty="0">
                <a:effectLst>
                  <a:outerShdw blurRad="38100" dist="38100" dir="2700000" algn="tl">
                    <a:srgbClr val="000000">
                      <a:alpha val="43137"/>
                    </a:srgbClr>
                  </a:outerShdw>
                </a:effectLst>
              </a:rPr>
              <a:t>Thank You!</a:t>
            </a:r>
          </a:p>
        </p:txBody>
      </p:sp>
      <p:sp>
        <p:nvSpPr>
          <p:cNvPr id="2" name="Content Placeholder 1">
            <a:extLst>
              <a:ext uri="{FF2B5EF4-FFF2-40B4-BE49-F238E27FC236}">
                <a16:creationId xmlns:a16="http://schemas.microsoft.com/office/drawing/2014/main" id="{DF540B3C-DA7E-40C2-92E8-2D65A6F5E09C}"/>
              </a:ext>
            </a:extLst>
          </p:cNvPr>
          <p:cNvSpPr>
            <a:spLocks noGrp="1"/>
          </p:cNvSpPr>
          <p:nvPr>
            <p:ph idx="1"/>
          </p:nvPr>
        </p:nvSpPr>
        <p:spPr>
          <a:xfrm>
            <a:off x="330200" y="1981200"/>
            <a:ext cx="8483600" cy="4061706"/>
          </a:xfrm>
        </p:spPr>
        <p:txBody>
          <a:bodyPr>
            <a:noAutofit/>
          </a:bodyPr>
          <a:lstStyle/>
          <a:p>
            <a:pPr>
              <a:spcAft>
                <a:spcPts val="1200"/>
              </a:spcAft>
              <a:buClr>
                <a:schemeClr val="accent4"/>
              </a:buClr>
            </a:pPr>
            <a:r>
              <a:rPr lang="en-US" sz="2000" u="sng" dirty="0">
                <a:hlinkClick r:id="rId2"/>
              </a:rPr>
              <a:t>OSP Data Management and Sharing Website</a:t>
            </a:r>
          </a:p>
          <a:p>
            <a:pPr>
              <a:spcAft>
                <a:spcPts val="1200"/>
              </a:spcAft>
              <a:buClr>
                <a:schemeClr val="accent4"/>
              </a:buClr>
            </a:pPr>
            <a:r>
              <a:rPr lang="en-US" sz="2000" u="sng" dirty="0">
                <a:hlinkClick r:id="rId3"/>
              </a:rPr>
              <a:t>NOT-OD-21-013</a:t>
            </a:r>
            <a:r>
              <a:rPr lang="en-US" sz="2000" dirty="0"/>
              <a:t> </a:t>
            </a:r>
            <a:r>
              <a:rPr lang="en-US" sz="2000" dirty="0">
                <a:solidFill>
                  <a:schemeClr val="tx1"/>
                </a:solidFill>
              </a:rPr>
              <a:t>– </a:t>
            </a:r>
            <a:r>
              <a:rPr lang="en-US" sz="1800" dirty="0">
                <a:solidFill>
                  <a:schemeClr val="tx1"/>
                </a:solidFill>
              </a:rPr>
              <a:t>Final NIH Policy for Data Management and Sharing</a:t>
            </a:r>
            <a:endParaRPr lang="en-US" sz="1800" u="sng" dirty="0">
              <a:solidFill>
                <a:schemeClr val="tx1"/>
              </a:solidFill>
              <a:hlinkClick r:id="rId4"/>
            </a:endParaRPr>
          </a:p>
          <a:p>
            <a:pPr>
              <a:spcAft>
                <a:spcPts val="1200"/>
              </a:spcAft>
              <a:buClr>
                <a:schemeClr val="accent4"/>
              </a:buClr>
            </a:pPr>
            <a:r>
              <a:rPr lang="en-US" sz="2000" u="sng" dirty="0">
                <a:hlinkClick r:id="rId4"/>
              </a:rPr>
              <a:t>NOT-OD-21-014</a:t>
            </a:r>
            <a:r>
              <a:rPr lang="en-US" sz="2000" dirty="0"/>
              <a:t> </a:t>
            </a:r>
            <a:r>
              <a:rPr lang="en-US" sz="2000" dirty="0">
                <a:solidFill>
                  <a:schemeClr val="tx1"/>
                </a:solidFill>
              </a:rPr>
              <a:t>– </a:t>
            </a:r>
            <a:r>
              <a:rPr lang="en-US" sz="1800" dirty="0">
                <a:solidFill>
                  <a:schemeClr val="tx1"/>
                </a:solidFill>
              </a:rPr>
              <a:t>Supplemental Information to the NIH Policy for Data Management and Sharing: Elements of an NIH Data Management and Sharing Plan</a:t>
            </a:r>
            <a:endParaRPr lang="en-US" sz="1800" u="sng" dirty="0">
              <a:solidFill>
                <a:schemeClr val="tx1"/>
              </a:solidFill>
              <a:hlinkClick r:id="rId5">
                <a:extLst>
                  <a:ext uri="{A12FA001-AC4F-418D-AE19-62706E023703}">
                    <ahyp:hlinkClr xmlns:ahyp="http://schemas.microsoft.com/office/drawing/2018/hyperlinkcolor" val="tx"/>
                  </a:ext>
                </a:extLst>
              </a:hlinkClick>
            </a:endParaRPr>
          </a:p>
          <a:p>
            <a:pPr>
              <a:spcAft>
                <a:spcPts val="1200"/>
              </a:spcAft>
              <a:buClr>
                <a:schemeClr val="accent4"/>
              </a:buClr>
            </a:pPr>
            <a:r>
              <a:rPr lang="en-US" sz="2000" u="sng" dirty="0">
                <a:solidFill>
                  <a:srgbClr val="346094"/>
                </a:solidFill>
                <a:hlinkClick r:id="rId5">
                  <a:extLst>
                    <a:ext uri="{A12FA001-AC4F-418D-AE19-62706E023703}">
                      <ahyp:hlinkClr xmlns:ahyp="http://schemas.microsoft.com/office/drawing/2018/hyperlinkcolor" val="tx"/>
                    </a:ext>
                  </a:extLst>
                </a:hlinkClick>
              </a:rPr>
              <a:t>NOT-OD-21-015</a:t>
            </a:r>
            <a:r>
              <a:rPr lang="en-US" sz="2000" dirty="0"/>
              <a:t> </a:t>
            </a:r>
            <a:r>
              <a:rPr lang="en-US" sz="2000" dirty="0">
                <a:solidFill>
                  <a:schemeClr val="tx1"/>
                </a:solidFill>
              </a:rPr>
              <a:t>– </a:t>
            </a:r>
            <a:r>
              <a:rPr lang="en-US" sz="1800" dirty="0">
                <a:solidFill>
                  <a:schemeClr val="tx1"/>
                </a:solidFill>
              </a:rPr>
              <a:t>Supplemental Information to the NIH Policy for Data Management and Sharing: Allowable Costs for Data Management and Sharing</a:t>
            </a:r>
            <a:endParaRPr lang="en-US" sz="1800" u="sng" dirty="0">
              <a:solidFill>
                <a:schemeClr val="tx1"/>
              </a:solidFill>
              <a:hlinkClick r:id="rId6">
                <a:extLst>
                  <a:ext uri="{A12FA001-AC4F-418D-AE19-62706E023703}">
                    <ahyp:hlinkClr xmlns:ahyp="http://schemas.microsoft.com/office/drawing/2018/hyperlinkcolor" val="tx"/>
                  </a:ext>
                </a:extLst>
              </a:hlinkClick>
            </a:endParaRPr>
          </a:p>
          <a:p>
            <a:pPr>
              <a:buClr>
                <a:schemeClr val="accent4"/>
              </a:buClr>
            </a:pPr>
            <a:r>
              <a:rPr lang="en-US" sz="2000" u="sng" dirty="0">
                <a:solidFill>
                  <a:srgbClr val="346094"/>
                </a:solidFill>
                <a:hlinkClick r:id="rId6">
                  <a:extLst>
                    <a:ext uri="{A12FA001-AC4F-418D-AE19-62706E023703}">
                      <ahyp:hlinkClr xmlns:ahyp="http://schemas.microsoft.com/office/drawing/2018/hyperlinkcolor" val="tx"/>
                    </a:ext>
                  </a:extLst>
                </a:hlinkClick>
              </a:rPr>
              <a:t>NOT-OD-21-016</a:t>
            </a:r>
            <a:r>
              <a:rPr lang="en-US" sz="2000" dirty="0"/>
              <a:t> </a:t>
            </a:r>
            <a:r>
              <a:rPr lang="en-US" sz="2000" dirty="0">
                <a:solidFill>
                  <a:schemeClr val="tx1"/>
                </a:solidFill>
              </a:rPr>
              <a:t>– </a:t>
            </a:r>
            <a:r>
              <a:rPr lang="en-US" sz="1800" dirty="0">
                <a:solidFill>
                  <a:schemeClr val="tx1"/>
                </a:solidFill>
              </a:rPr>
              <a:t>Supplemental Information to the NIH Policy for Data Management and Sharing: Selecting a Repository for Data Resulting from NIH-Supported Research</a:t>
            </a:r>
          </a:p>
          <a:p>
            <a:pPr marL="115887" indent="0">
              <a:buNone/>
            </a:pPr>
            <a:endParaRPr lang="en-US" sz="1800" dirty="0">
              <a:solidFill>
                <a:schemeClr val="tx1"/>
              </a:solidFill>
            </a:endParaRPr>
          </a:p>
          <a:p>
            <a:pPr marL="115887" indent="0" algn="ctr">
              <a:buNone/>
            </a:pPr>
            <a:r>
              <a:rPr lang="en-US" sz="2800" b="1" i="1" dirty="0">
                <a:solidFill>
                  <a:schemeClr val="tx1"/>
                </a:solidFill>
              </a:rPr>
              <a:t>Questions?</a:t>
            </a:r>
            <a:r>
              <a:rPr lang="en-US" sz="2800" i="1" dirty="0">
                <a:solidFill>
                  <a:schemeClr val="tx1"/>
                </a:solidFill>
              </a:rPr>
              <a:t> </a:t>
            </a:r>
            <a:r>
              <a:rPr lang="en-US" sz="2800" dirty="0">
                <a:hlinkClick r:id="rId7"/>
              </a:rPr>
              <a:t>sciencepolicy@mail.nih.gov</a:t>
            </a:r>
            <a:endParaRPr lang="en-US" sz="2800" dirty="0"/>
          </a:p>
          <a:p>
            <a:pPr marL="115887" indent="0">
              <a:buNone/>
            </a:pPr>
            <a:endParaRPr lang="en-US" sz="1800" dirty="0"/>
          </a:p>
          <a:p>
            <a:pPr marL="115887" indent="0">
              <a:buNone/>
            </a:pPr>
            <a:endParaRPr lang="en-US" sz="1800" dirty="0"/>
          </a:p>
        </p:txBody>
      </p:sp>
    </p:spTree>
    <p:extLst>
      <p:ext uri="{BB962C8B-B14F-4D97-AF65-F5344CB8AC3E}">
        <p14:creationId xmlns:p14="http://schemas.microsoft.com/office/powerpoint/2010/main" val="2567129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41B83D-E85A-42F1-8297-630BF34A3068}"/>
              </a:ext>
            </a:extLst>
          </p:cNvPr>
          <p:cNvSpPr>
            <a:spLocks noGrp="1"/>
          </p:cNvSpPr>
          <p:nvPr>
            <p:ph type="title"/>
          </p:nvPr>
        </p:nvSpPr>
        <p:spPr>
          <a:xfrm>
            <a:off x="457200" y="457200"/>
            <a:ext cx="8458199" cy="1143000"/>
          </a:xfrm>
        </p:spPr>
        <p:txBody>
          <a:bodyPr>
            <a:normAutofit/>
          </a:bodyPr>
          <a:lstStyle/>
          <a:p>
            <a:r>
              <a:rPr lang="en-US" sz="3600" spc="200" dirty="0">
                <a:effectLst>
                  <a:outerShdw blurRad="38100" dist="38100" dir="2700000" algn="tl">
                    <a:srgbClr val="000000">
                      <a:alpha val="43137"/>
                    </a:srgbClr>
                  </a:outerShdw>
                </a:effectLst>
              </a:rPr>
              <a:t>Data Stewardship Goals</a:t>
            </a:r>
            <a:endParaRPr lang="en-US" sz="3600" dirty="0"/>
          </a:p>
        </p:txBody>
      </p:sp>
      <p:sp>
        <p:nvSpPr>
          <p:cNvPr id="2" name="Content Placeholder 1">
            <a:extLst>
              <a:ext uri="{FF2B5EF4-FFF2-40B4-BE49-F238E27FC236}">
                <a16:creationId xmlns:a16="http://schemas.microsoft.com/office/drawing/2014/main" id="{830FBA43-7540-485D-8D8C-70A54AE68703}"/>
              </a:ext>
            </a:extLst>
          </p:cNvPr>
          <p:cNvSpPr>
            <a:spLocks noGrp="1"/>
          </p:cNvSpPr>
          <p:nvPr>
            <p:ph idx="1"/>
          </p:nvPr>
        </p:nvSpPr>
        <p:spPr>
          <a:xfrm>
            <a:off x="384048" y="1600200"/>
            <a:ext cx="6016752" cy="1965960"/>
          </a:xfrm>
        </p:spPr>
        <p:txBody>
          <a:bodyPr>
            <a:noAutofit/>
          </a:bodyPr>
          <a:lstStyle/>
          <a:p>
            <a:pPr indent="-164592">
              <a:spcBef>
                <a:spcPts val="0"/>
              </a:spcBef>
              <a:spcAft>
                <a:spcPts val="600"/>
              </a:spcAft>
            </a:pPr>
            <a:r>
              <a:rPr lang="en-US" sz="2200" b="1" dirty="0">
                <a:solidFill>
                  <a:schemeClr val="accent2"/>
                </a:solidFill>
                <a:latin typeface="+mj-lt"/>
              </a:rPr>
              <a:t> Advance rigorous and reproducible research </a:t>
            </a:r>
          </a:p>
          <a:p>
            <a:pPr marL="688975" indent="-283464">
              <a:spcBef>
                <a:spcPts val="0"/>
              </a:spcBef>
              <a:spcAft>
                <a:spcPts val="600"/>
              </a:spcAft>
              <a:buClr>
                <a:srgbClr val="007FA9"/>
              </a:buClr>
              <a:buFont typeface="Calibri" panose="020F0502020204030204" pitchFamily="34" charset="0"/>
              <a:buChar char="─"/>
            </a:pPr>
            <a:r>
              <a:rPr lang="en-US" sz="1800" dirty="0">
                <a:solidFill>
                  <a:schemeClr val="tx1"/>
                </a:solidFill>
              </a:rPr>
              <a:t>Enable validation of research results</a:t>
            </a:r>
          </a:p>
          <a:p>
            <a:pPr marL="688975" indent="-283464">
              <a:spcBef>
                <a:spcPts val="0"/>
              </a:spcBef>
              <a:spcAft>
                <a:spcPts val="600"/>
              </a:spcAft>
              <a:buClr>
                <a:srgbClr val="007FA9"/>
              </a:buClr>
              <a:buFont typeface="Calibri" panose="020F0502020204030204" pitchFamily="34" charset="0"/>
              <a:buChar char="─"/>
            </a:pPr>
            <a:r>
              <a:rPr lang="en-US" sz="1800" dirty="0">
                <a:solidFill>
                  <a:schemeClr val="tx1"/>
                </a:solidFill>
              </a:rPr>
              <a:t>Make high-value datasets accessible </a:t>
            </a:r>
          </a:p>
          <a:p>
            <a:pPr marL="688975" indent="-283464">
              <a:spcBef>
                <a:spcPts val="0"/>
              </a:spcBef>
              <a:spcAft>
                <a:spcPts val="600"/>
              </a:spcAft>
              <a:buClr>
                <a:srgbClr val="007FA9"/>
              </a:buClr>
              <a:buFont typeface="Calibri" panose="020F0502020204030204" pitchFamily="34" charset="0"/>
              <a:buChar char="─"/>
            </a:pPr>
            <a:r>
              <a:rPr lang="en-US" sz="1800" dirty="0">
                <a:solidFill>
                  <a:schemeClr val="tx1"/>
                </a:solidFill>
              </a:rPr>
              <a:t>Accelerate future research directions</a:t>
            </a:r>
          </a:p>
          <a:p>
            <a:pPr marL="688975" indent="-283464">
              <a:spcBef>
                <a:spcPts val="0"/>
              </a:spcBef>
              <a:spcAft>
                <a:spcPts val="600"/>
              </a:spcAft>
              <a:buClr>
                <a:srgbClr val="007FA9"/>
              </a:buClr>
              <a:buFont typeface="Calibri" panose="020F0502020204030204" pitchFamily="34" charset="0"/>
              <a:buChar char="─"/>
            </a:pPr>
            <a:r>
              <a:rPr lang="en-US" sz="1800" dirty="0">
                <a:solidFill>
                  <a:schemeClr val="tx1"/>
                </a:solidFill>
              </a:rPr>
              <a:t>Increase opportunities for citation and collaboration</a:t>
            </a:r>
          </a:p>
        </p:txBody>
      </p:sp>
      <p:pic>
        <p:nvPicPr>
          <p:cNvPr id="1026" name="Picture 2">
            <a:extLst>
              <a:ext uri="{FF2B5EF4-FFF2-40B4-BE49-F238E27FC236}">
                <a16:creationId xmlns:a16="http://schemas.microsoft.com/office/drawing/2014/main" id="{584E0CF1-3F72-48FC-88CF-DAD58D3CE55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2549" y="1463749"/>
            <a:ext cx="1965251" cy="19652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2210FDE-5F18-45F0-8718-57DE104A8F55}"/>
              </a:ext>
              <a:ext uri="{C183D7F6-B498-43B3-948B-1728B52AA6E4}">
                <adec:decorative xmlns:adec="http://schemas.microsoft.com/office/drawing/2017/decorative" val="1"/>
              </a:ext>
            </a:extLst>
          </p:cNvPr>
          <p:cNvSpPr/>
          <p:nvPr/>
        </p:nvSpPr>
        <p:spPr>
          <a:xfrm>
            <a:off x="762000" y="3810000"/>
            <a:ext cx="2819400" cy="2189087"/>
          </a:xfrm>
          <a:prstGeom prst="rect">
            <a:avLst/>
          </a:prstGeom>
          <a:blipFill rotWithShape="1">
            <a:blip r:embed="rId4"/>
            <a:srcRect/>
            <a:stretch>
              <a:fillRect l="-7738" t="-11165" r="-55378" b="-8920"/>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7" name="Rectangle 6">
            <a:extLst>
              <a:ext uri="{FF2B5EF4-FFF2-40B4-BE49-F238E27FC236}">
                <a16:creationId xmlns:a16="http://schemas.microsoft.com/office/drawing/2014/main" id="{C5E25F25-BDF8-41C0-8F42-1F3C65EB6572}"/>
              </a:ext>
            </a:extLst>
          </p:cNvPr>
          <p:cNvSpPr/>
          <p:nvPr/>
        </p:nvSpPr>
        <p:spPr>
          <a:xfrm>
            <a:off x="3577699" y="3745056"/>
            <a:ext cx="5181600" cy="2123658"/>
          </a:xfrm>
          <a:prstGeom prst="rect">
            <a:avLst/>
          </a:prstGeom>
        </p:spPr>
        <p:txBody>
          <a:bodyPr wrap="square">
            <a:spAutoFit/>
          </a:bodyPr>
          <a:lstStyle/>
          <a:p>
            <a:pPr marL="342900" indent="-164592">
              <a:spcBef>
                <a:spcPts val="0"/>
              </a:spcBef>
              <a:spcAft>
                <a:spcPts val="600"/>
              </a:spcAft>
              <a:buFont typeface="Arial" panose="020B0604020202020204" pitchFamily="34" charset="0"/>
              <a:buChar char="•"/>
            </a:pPr>
            <a:r>
              <a:rPr lang="en-US" sz="2200" b="1" dirty="0">
                <a:solidFill>
                  <a:schemeClr val="accent2"/>
                </a:solidFill>
              </a:rPr>
              <a:t> Promote public trust in research</a:t>
            </a:r>
          </a:p>
          <a:p>
            <a:pPr marL="685800" indent="-287338">
              <a:spcBef>
                <a:spcPts val="0"/>
              </a:spcBef>
              <a:spcAft>
                <a:spcPts val="600"/>
              </a:spcAft>
              <a:buClr>
                <a:srgbClr val="007FA9"/>
              </a:buClr>
              <a:buFont typeface="Calibri" panose="020F0502020204030204" pitchFamily="34" charset="0"/>
              <a:buChar char="─"/>
            </a:pPr>
            <a:r>
              <a:rPr lang="en-US" dirty="0"/>
              <a:t>Foster transparency and accountability</a:t>
            </a:r>
          </a:p>
          <a:p>
            <a:pPr marL="685800" indent="-287338">
              <a:spcBef>
                <a:spcPts val="0"/>
              </a:spcBef>
              <a:spcAft>
                <a:spcPts val="600"/>
              </a:spcAft>
              <a:buClr>
                <a:srgbClr val="007FA9"/>
              </a:buClr>
              <a:buFont typeface="Calibri" panose="020F0502020204030204" pitchFamily="34" charset="0"/>
              <a:buChar char="─"/>
            </a:pPr>
            <a:r>
              <a:rPr lang="en-US" dirty="0"/>
              <a:t>Demonstrate stewardship over taxpayer funds</a:t>
            </a:r>
          </a:p>
          <a:p>
            <a:pPr marL="685800" indent="-287338">
              <a:spcBef>
                <a:spcPts val="0"/>
              </a:spcBef>
              <a:spcAft>
                <a:spcPts val="600"/>
              </a:spcAft>
              <a:buClr>
                <a:srgbClr val="007FA9"/>
              </a:buClr>
              <a:buFont typeface="Calibri" panose="020F0502020204030204" pitchFamily="34" charset="0"/>
              <a:buChar char="─"/>
            </a:pPr>
            <a:r>
              <a:rPr lang="en-US" dirty="0"/>
              <a:t>Maximize research participants’ contributions</a:t>
            </a:r>
          </a:p>
          <a:p>
            <a:pPr marL="685800" indent="-287338">
              <a:spcAft>
                <a:spcPts val="600"/>
              </a:spcAft>
              <a:buClr>
                <a:srgbClr val="007FA9"/>
              </a:buClr>
              <a:buFont typeface="Calibri" panose="020F0502020204030204" pitchFamily="34" charset="0"/>
              <a:buChar char="─"/>
            </a:pPr>
            <a:r>
              <a:rPr lang="en-US" dirty="0"/>
              <a:t>Support appropriate protections of research participants’ data </a:t>
            </a:r>
            <a:endParaRPr lang="en-US" sz="2000" dirty="0"/>
          </a:p>
        </p:txBody>
      </p:sp>
    </p:spTree>
    <p:extLst>
      <p:ext uri="{BB962C8B-B14F-4D97-AF65-F5344CB8AC3E}">
        <p14:creationId xmlns:p14="http://schemas.microsoft.com/office/powerpoint/2010/main" val="3799856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2F66D2-EAA0-43A3-8858-5610422F2704}"/>
              </a:ext>
            </a:extLst>
          </p:cNvPr>
          <p:cNvSpPr>
            <a:spLocks noGrp="1"/>
          </p:cNvSpPr>
          <p:nvPr>
            <p:ph type="title"/>
          </p:nvPr>
        </p:nvSpPr>
        <p:spPr>
          <a:xfrm>
            <a:off x="265508" y="200912"/>
            <a:ext cx="8908424" cy="1143000"/>
          </a:xfrm>
        </p:spPr>
        <p:txBody>
          <a:bodyPr>
            <a:normAutofit fontScale="90000"/>
          </a:bodyPr>
          <a:lstStyle/>
          <a:p>
            <a:r>
              <a:rPr lang="en-US" sz="4000" spc="200" dirty="0">
                <a:effectLst>
                  <a:outerShdw blurRad="38100" dist="38100" dir="2700000" algn="tl">
                    <a:srgbClr val="000000">
                      <a:alpha val="43137"/>
                    </a:srgbClr>
                  </a:outerShdw>
                </a:effectLst>
              </a:rPr>
              <a:t>An Iterative Policy Development Process</a:t>
            </a:r>
            <a:endParaRPr lang="en-US" dirty="0"/>
          </a:p>
        </p:txBody>
      </p:sp>
      <p:sp>
        <p:nvSpPr>
          <p:cNvPr id="15" name="TextBox 14">
            <a:extLst>
              <a:ext uri="{FF2B5EF4-FFF2-40B4-BE49-F238E27FC236}">
                <a16:creationId xmlns:a16="http://schemas.microsoft.com/office/drawing/2014/main" id="{06E36BEA-7B18-4D10-98C5-F1B164FBD64B}"/>
              </a:ext>
            </a:extLst>
          </p:cNvPr>
          <p:cNvSpPr txBox="1"/>
          <p:nvPr/>
        </p:nvSpPr>
        <p:spPr>
          <a:xfrm>
            <a:off x="417238" y="1071896"/>
            <a:ext cx="8238460" cy="2041585"/>
          </a:xfrm>
          <a:prstGeom prst="rect">
            <a:avLst/>
          </a:prstGeom>
          <a:noFill/>
        </p:spPr>
        <p:txBody>
          <a:bodyPr wrap="square" rtlCol="0">
            <a:spAutoFit/>
          </a:bodyPr>
          <a:lstStyle/>
          <a:p>
            <a:pPr marL="342900" indent="-256032">
              <a:spcBef>
                <a:spcPts val="0"/>
              </a:spcBef>
              <a:spcAft>
                <a:spcPts val="1600"/>
              </a:spcAft>
              <a:buClr>
                <a:srgbClr val="007FA9"/>
              </a:buClr>
              <a:buFont typeface="Arial" panose="020B0604020202020204" pitchFamily="34" charset="0"/>
              <a:buChar char="•"/>
            </a:pPr>
            <a:r>
              <a:rPr lang="en-US" sz="2400" dirty="0"/>
              <a:t>Sought public comment repeatedly </a:t>
            </a:r>
          </a:p>
          <a:p>
            <a:pPr marL="342900" indent="-256032">
              <a:spcBef>
                <a:spcPts val="0"/>
              </a:spcBef>
              <a:spcAft>
                <a:spcPts val="1600"/>
              </a:spcAft>
              <a:buClr>
                <a:srgbClr val="007FA9"/>
              </a:buClr>
              <a:buFont typeface="Arial" panose="020B0604020202020204" pitchFamily="34" charset="0"/>
              <a:buChar char="•"/>
            </a:pPr>
            <a:r>
              <a:rPr lang="en-US" sz="2400" dirty="0"/>
              <a:t>Tribal Consultation</a:t>
            </a:r>
            <a:r>
              <a:rPr lang="en-US" sz="2800" baseline="30000" dirty="0"/>
              <a:t>*</a:t>
            </a:r>
            <a:endParaRPr lang="en-US" sz="2400" dirty="0"/>
          </a:p>
          <a:p>
            <a:pPr marL="342900" indent="-256032">
              <a:spcBef>
                <a:spcPts val="0"/>
              </a:spcBef>
              <a:spcAft>
                <a:spcPts val="1600"/>
              </a:spcAft>
              <a:buClr>
                <a:srgbClr val="007FA9"/>
              </a:buClr>
              <a:buFont typeface="Arial" panose="020B0604020202020204" pitchFamily="34" charset="0"/>
              <a:buChar char="•"/>
            </a:pPr>
            <a:r>
              <a:rPr lang="en-US" sz="2400" dirty="0"/>
              <a:t>Intersection with other government agencies &amp; Secretary’s Advisory Committee for Human Research Protections</a:t>
            </a:r>
          </a:p>
        </p:txBody>
      </p:sp>
      <p:sp>
        <p:nvSpPr>
          <p:cNvPr id="21" name="TextBox 20">
            <a:extLst>
              <a:ext uri="{FF2B5EF4-FFF2-40B4-BE49-F238E27FC236}">
                <a16:creationId xmlns:a16="http://schemas.microsoft.com/office/drawing/2014/main" id="{E42180E7-BC21-44B0-882A-4D72FC2CADC9}"/>
              </a:ext>
            </a:extLst>
          </p:cNvPr>
          <p:cNvSpPr txBox="1"/>
          <p:nvPr/>
        </p:nvSpPr>
        <p:spPr>
          <a:xfrm>
            <a:off x="1256230" y="2033038"/>
            <a:ext cx="7816606" cy="307777"/>
          </a:xfrm>
          <a:prstGeom prst="rect">
            <a:avLst/>
          </a:prstGeom>
          <a:noFill/>
        </p:spPr>
        <p:txBody>
          <a:bodyPr wrap="square" rtlCol="0">
            <a:spAutoFit/>
          </a:bodyPr>
          <a:lstStyle/>
          <a:p>
            <a:r>
              <a:rPr lang="en-US" sz="1400" i="1" dirty="0"/>
              <a:t>*Details provided in “</a:t>
            </a:r>
            <a:r>
              <a:rPr lang="en-US" sz="1400" i="1" dirty="0">
                <a:hlinkClick r:id="rId3"/>
              </a:rPr>
              <a:t>NIH Tribal Consultation Report: NIH Draft Policy for Data Management and Sharing</a:t>
            </a:r>
            <a:r>
              <a:rPr lang="en-US" sz="1400" i="1" dirty="0"/>
              <a:t>”</a:t>
            </a:r>
          </a:p>
        </p:txBody>
      </p:sp>
      <p:sp>
        <p:nvSpPr>
          <p:cNvPr id="7" name="Shape 6" descr="Arrow starting from 2016 and ending at 2023 Policy Effective Date">
            <a:extLst>
              <a:ext uri="{FF2B5EF4-FFF2-40B4-BE49-F238E27FC236}">
                <a16:creationId xmlns:a16="http://schemas.microsoft.com/office/drawing/2014/main" id="{8FCE9E4B-CBAE-43C9-820E-F6C1F0FBF753}"/>
              </a:ext>
            </a:extLst>
          </p:cNvPr>
          <p:cNvSpPr/>
          <p:nvPr/>
        </p:nvSpPr>
        <p:spPr>
          <a:xfrm>
            <a:off x="990600" y="3605216"/>
            <a:ext cx="6934200" cy="3352800"/>
          </a:xfrm>
          <a:prstGeom prst="swooshArrow">
            <a:avLst>
              <a:gd name="adj1" fmla="val 25000"/>
              <a:gd name="adj2" fmla="val 25000"/>
            </a:avLst>
          </a:prstGeom>
        </p:spPr>
        <p:style>
          <a:lnRef idx="0">
            <a:schemeClr val="dk1">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8" name="Oval 7">
            <a:extLst>
              <a:ext uri="{FF2B5EF4-FFF2-40B4-BE49-F238E27FC236}">
                <a16:creationId xmlns:a16="http://schemas.microsoft.com/office/drawing/2014/main" id="{FBDCDC3A-BEF6-4257-8751-2DB719A6C2CD}"/>
              </a:ext>
              <a:ext uri="{C183D7F6-B498-43B3-948B-1728B52AA6E4}">
                <adec:decorative xmlns:adec="http://schemas.microsoft.com/office/drawing/2017/decorative" val="1"/>
              </a:ext>
            </a:extLst>
          </p:cNvPr>
          <p:cNvSpPr/>
          <p:nvPr/>
        </p:nvSpPr>
        <p:spPr>
          <a:xfrm>
            <a:off x="1295400" y="6411759"/>
            <a:ext cx="135448" cy="123383"/>
          </a:xfrm>
          <a:prstGeom prst="ellipse">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E775F757-DE4A-43F5-9858-D35DF15ED957}"/>
              </a:ext>
            </a:extLst>
          </p:cNvPr>
          <p:cNvSpPr/>
          <p:nvPr/>
        </p:nvSpPr>
        <p:spPr>
          <a:xfrm>
            <a:off x="-77223" y="5196398"/>
            <a:ext cx="2037396" cy="998068"/>
          </a:xfrm>
          <a:custGeom>
            <a:avLst/>
            <a:gdLst>
              <a:gd name="connsiteX0" fmla="*/ 0 w 1712562"/>
              <a:gd name="connsiteY0" fmla="*/ 0 h 1070000"/>
              <a:gd name="connsiteX1" fmla="*/ 1712562 w 1712562"/>
              <a:gd name="connsiteY1" fmla="*/ 0 h 1070000"/>
              <a:gd name="connsiteX2" fmla="*/ 1712562 w 1712562"/>
              <a:gd name="connsiteY2" fmla="*/ 1070000 h 1070000"/>
              <a:gd name="connsiteX3" fmla="*/ 0 w 1712562"/>
              <a:gd name="connsiteY3" fmla="*/ 1070000 h 1070000"/>
              <a:gd name="connsiteX4" fmla="*/ 0 w 1712562"/>
              <a:gd name="connsiteY4" fmla="*/ 0 h 10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562" h="1070000">
                <a:moveTo>
                  <a:pt x="0" y="0"/>
                </a:moveTo>
                <a:lnTo>
                  <a:pt x="1712562" y="0"/>
                </a:lnTo>
                <a:lnTo>
                  <a:pt x="1712562" y="1070000"/>
                </a:lnTo>
                <a:lnTo>
                  <a:pt x="0" y="107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66" tIns="0" rIns="0" bIns="0" numCol="1" spcCol="1270" anchor="t" anchorCtr="0">
            <a:noAutofit/>
          </a:bodyPr>
          <a:lstStyle/>
          <a:p>
            <a:pPr marL="0" lvl="0" indent="0" algn="ctr" defTabSz="889000">
              <a:lnSpc>
                <a:spcPct val="90000"/>
              </a:lnSpc>
              <a:spcBef>
                <a:spcPct val="0"/>
              </a:spcBef>
              <a:buNone/>
            </a:pPr>
            <a:r>
              <a:rPr lang="en-US" sz="2000" b="1" kern="1200" dirty="0">
                <a:latin typeface="+mj-lt"/>
              </a:rPr>
              <a:t>2016: Solicited Community Input</a:t>
            </a:r>
          </a:p>
          <a:p>
            <a:pPr lvl="0" algn="ctr" defTabSz="889000">
              <a:lnSpc>
                <a:spcPct val="90000"/>
              </a:lnSpc>
              <a:spcBef>
                <a:spcPct val="0"/>
              </a:spcBef>
              <a:spcAft>
                <a:spcPct val="35000"/>
              </a:spcAft>
            </a:pPr>
            <a:r>
              <a:rPr lang="en-US" sz="1400" i="1" dirty="0">
                <a:solidFill>
                  <a:schemeClr val="tx1"/>
                </a:solidFill>
                <a:latin typeface="+mj-lt"/>
                <a:cs typeface="Arial" panose="020B0604020202020204" pitchFamily="34" charset="0"/>
              </a:rPr>
              <a:t>RFI: Strategies on Data Management, Sharing, and Citation</a:t>
            </a:r>
          </a:p>
        </p:txBody>
      </p:sp>
      <p:sp>
        <p:nvSpPr>
          <p:cNvPr id="20" name="Oval 19">
            <a:extLst>
              <a:ext uri="{FF2B5EF4-FFF2-40B4-BE49-F238E27FC236}">
                <a16:creationId xmlns:a16="http://schemas.microsoft.com/office/drawing/2014/main" id="{6034DDDF-AD60-44A9-86DD-CA03A5C80A7C}"/>
              </a:ext>
              <a:ext uri="{C183D7F6-B498-43B3-948B-1728B52AA6E4}">
                <adec:decorative xmlns:adec="http://schemas.microsoft.com/office/drawing/2017/decorative" val="1"/>
              </a:ext>
            </a:extLst>
          </p:cNvPr>
          <p:cNvSpPr/>
          <p:nvPr/>
        </p:nvSpPr>
        <p:spPr>
          <a:xfrm>
            <a:off x="2214102" y="5564029"/>
            <a:ext cx="296195" cy="259171"/>
          </a:xfrm>
          <a:prstGeom prst="ellipse">
            <a:avLst/>
          </a:prstGeom>
          <a:solidFill>
            <a:srgbClr val="00B050"/>
          </a:solidFill>
        </p:spPr>
        <p:style>
          <a:lnRef idx="3">
            <a:schemeClr val="lt1">
              <a:hueOff val="0"/>
              <a:satOff val="0"/>
              <a:lumOff val="0"/>
              <a:alphaOff val="0"/>
            </a:schemeClr>
          </a:lnRef>
          <a:fillRef idx="1">
            <a:schemeClr val="accent3">
              <a:hueOff val="4643279"/>
              <a:satOff val="0"/>
              <a:lumOff val="-2484"/>
              <a:alphaOff val="0"/>
            </a:schemeClr>
          </a:fillRef>
          <a:effectRef idx="1">
            <a:schemeClr val="accent3">
              <a:hueOff val="4643279"/>
              <a:satOff val="0"/>
              <a:lumOff val="-2484"/>
              <a:alphaOff val="0"/>
            </a:schemeClr>
          </a:effectRef>
          <a:fontRef idx="minor">
            <a:schemeClr val="lt1"/>
          </a:fontRef>
        </p:style>
      </p:sp>
      <p:sp>
        <p:nvSpPr>
          <p:cNvPr id="19" name="Freeform: Shape 18">
            <a:extLst>
              <a:ext uri="{FF2B5EF4-FFF2-40B4-BE49-F238E27FC236}">
                <a16:creationId xmlns:a16="http://schemas.microsoft.com/office/drawing/2014/main" id="{C754681B-EF80-4F08-9D2A-6A02F5123258}"/>
              </a:ext>
            </a:extLst>
          </p:cNvPr>
          <p:cNvSpPr/>
          <p:nvPr/>
        </p:nvSpPr>
        <p:spPr>
          <a:xfrm>
            <a:off x="2422594" y="5560947"/>
            <a:ext cx="2065957" cy="902930"/>
          </a:xfrm>
          <a:custGeom>
            <a:avLst/>
            <a:gdLst>
              <a:gd name="connsiteX0" fmla="*/ 0 w 1712562"/>
              <a:gd name="connsiteY0" fmla="*/ 0 h 1070000"/>
              <a:gd name="connsiteX1" fmla="*/ 1712562 w 1712562"/>
              <a:gd name="connsiteY1" fmla="*/ 0 h 1070000"/>
              <a:gd name="connsiteX2" fmla="*/ 1712562 w 1712562"/>
              <a:gd name="connsiteY2" fmla="*/ 1070000 h 1070000"/>
              <a:gd name="connsiteX3" fmla="*/ 0 w 1712562"/>
              <a:gd name="connsiteY3" fmla="*/ 1070000 h 1070000"/>
              <a:gd name="connsiteX4" fmla="*/ 0 w 1712562"/>
              <a:gd name="connsiteY4" fmla="*/ 0 h 10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562" h="1070000">
                <a:moveTo>
                  <a:pt x="0" y="0"/>
                </a:moveTo>
                <a:lnTo>
                  <a:pt x="1712562" y="0"/>
                </a:lnTo>
                <a:lnTo>
                  <a:pt x="1712562" y="1070000"/>
                </a:lnTo>
                <a:lnTo>
                  <a:pt x="0" y="107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66" tIns="0" rIns="0" bIns="0" numCol="1" spcCol="1270" anchor="t" anchorCtr="0">
            <a:noAutofit/>
          </a:bodyPr>
          <a:lstStyle/>
          <a:p>
            <a:pPr marL="0" lvl="0" indent="0" algn="ctr" defTabSz="889000">
              <a:lnSpc>
                <a:spcPct val="90000"/>
              </a:lnSpc>
              <a:spcBef>
                <a:spcPct val="0"/>
              </a:spcBef>
              <a:buNone/>
            </a:pPr>
            <a:r>
              <a:rPr lang="en-US" sz="2000" b="1" kern="1200" dirty="0">
                <a:latin typeface="+mj-lt"/>
              </a:rPr>
              <a:t>2018: Solicited More Community Input</a:t>
            </a:r>
          </a:p>
          <a:p>
            <a:pPr lvl="0" algn="ctr" defTabSz="889000">
              <a:lnSpc>
                <a:spcPct val="90000"/>
              </a:lnSpc>
              <a:spcBef>
                <a:spcPct val="0"/>
              </a:spcBef>
              <a:spcAft>
                <a:spcPct val="35000"/>
              </a:spcAft>
            </a:pPr>
            <a:r>
              <a:rPr lang="en-US" sz="1400" i="1" kern="1200" dirty="0">
                <a:solidFill>
                  <a:schemeClr val="tx1"/>
                </a:solidFill>
                <a:latin typeface="+mj-lt"/>
                <a:cs typeface="Arial" panose="020B0604020202020204" pitchFamily="34" charset="0"/>
              </a:rPr>
              <a:t>RFI: Proposed Provisions for a Draft Policy </a:t>
            </a:r>
            <a:endParaRPr lang="en-US" sz="1400" i="1" kern="1200" dirty="0">
              <a:solidFill>
                <a:schemeClr val="tx1"/>
              </a:solidFill>
              <a:latin typeface="+mj-lt"/>
            </a:endParaRPr>
          </a:p>
        </p:txBody>
      </p:sp>
      <p:sp>
        <p:nvSpPr>
          <p:cNvPr id="10" name="Oval 9">
            <a:extLst>
              <a:ext uri="{FF2B5EF4-FFF2-40B4-BE49-F238E27FC236}">
                <a16:creationId xmlns:a16="http://schemas.microsoft.com/office/drawing/2014/main" id="{476EF182-5EBF-4EC2-BEB7-644E5CC08D89}"/>
              </a:ext>
              <a:ext uri="{C183D7F6-B498-43B3-948B-1728B52AA6E4}">
                <adec:decorative xmlns:adec="http://schemas.microsoft.com/office/drawing/2017/decorative" val="1"/>
              </a:ext>
            </a:extLst>
          </p:cNvPr>
          <p:cNvSpPr/>
          <p:nvPr/>
        </p:nvSpPr>
        <p:spPr>
          <a:xfrm>
            <a:off x="3572471" y="4928543"/>
            <a:ext cx="418123" cy="380877"/>
          </a:xfrm>
          <a:prstGeom prst="ellipse">
            <a:avLst/>
          </a:prstGeom>
          <a:solidFill>
            <a:schemeClr val="accent5">
              <a:lumMod val="50000"/>
            </a:schemeClr>
          </a:solidFill>
        </p:spPr>
        <p:style>
          <a:lnRef idx="3">
            <a:schemeClr val="lt1">
              <a:hueOff val="0"/>
              <a:satOff val="0"/>
              <a:lumOff val="0"/>
              <a:alphaOff val="0"/>
            </a:schemeClr>
          </a:lnRef>
          <a:fillRef idx="1">
            <a:schemeClr val="accent3">
              <a:hueOff val="4643279"/>
              <a:satOff val="0"/>
              <a:lumOff val="-2484"/>
              <a:alphaOff val="0"/>
            </a:schemeClr>
          </a:fillRef>
          <a:effectRef idx="1">
            <a:schemeClr val="accent3">
              <a:hueOff val="4643279"/>
              <a:satOff val="0"/>
              <a:lumOff val="-2484"/>
              <a:alphaOff val="0"/>
            </a:schemeClr>
          </a:effectRef>
          <a:fontRef idx="minor">
            <a:schemeClr val="lt1"/>
          </a:fontRef>
        </p:style>
      </p:sp>
      <p:sp>
        <p:nvSpPr>
          <p:cNvPr id="11" name="Freeform: Shape 10">
            <a:extLst>
              <a:ext uri="{FF2B5EF4-FFF2-40B4-BE49-F238E27FC236}">
                <a16:creationId xmlns:a16="http://schemas.microsoft.com/office/drawing/2014/main" id="{EF3C180B-0294-4729-A51C-BC54BD24548D}"/>
              </a:ext>
            </a:extLst>
          </p:cNvPr>
          <p:cNvSpPr/>
          <p:nvPr/>
        </p:nvSpPr>
        <p:spPr>
          <a:xfrm>
            <a:off x="2497332" y="3520141"/>
            <a:ext cx="2432983" cy="822951"/>
          </a:xfrm>
          <a:custGeom>
            <a:avLst/>
            <a:gdLst>
              <a:gd name="connsiteX0" fmla="*/ 0 w 1754790"/>
              <a:gd name="connsiteY0" fmla="*/ 0 h 2555604"/>
              <a:gd name="connsiteX1" fmla="*/ 1754790 w 1754790"/>
              <a:gd name="connsiteY1" fmla="*/ 0 h 2555604"/>
              <a:gd name="connsiteX2" fmla="*/ 1754790 w 1754790"/>
              <a:gd name="connsiteY2" fmla="*/ 2555604 h 2555604"/>
              <a:gd name="connsiteX3" fmla="*/ 0 w 1754790"/>
              <a:gd name="connsiteY3" fmla="*/ 2555604 h 2555604"/>
              <a:gd name="connsiteX4" fmla="*/ 0 w 1754790"/>
              <a:gd name="connsiteY4" fmla="*/ 0 h 2555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790" h="2555604">
                <a:moveTo>
                  <a:pt x="0" y="0"/>
                </a:moveTo>
                <a:lnTo>
                  <a:pt x="1754790" y="0"/>
                </a:lnTo>
                <a:lnTo>
                  <a:pt x="1754790" y="2555604"/>
                </a:lnTo>
                <a:lnTo>
                  <a:pt x="0" y="25556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2013" tIns="0" rIns="0" bIns="0" numCol="1" spcCol="1270" anchor="t" anchorCtr="0">
            <a:noAutofit/>
          </a:bodyPr>
          <a:lstStyle/>
          <a:p>
            <a:pPr marL="0" lvl="0" indent="0" algn="ctr" defTabSz="889000">
              <a:lnSpc>
                <a:spcPct val="90000"/>
              </a:lnSpc>
              <a:spcBef>
                <a:spcPct val="0"/>
              </a:spcBef>
              <a:buNone/>
            </a:pPr>
            <a:r>
              <a:rPr lang="en-US" sz="2000" b="1" kern="1200" dirty="0">
                <a:latin typeface="+mj-lt"/>
              </a:rPr>
              <a:t>2019: Solicited </a:t>
            </a:r>
            <a:r>
              <a:rPr lang="en-US" sz="2000" b="1" kern="1200" dirty="0">
                <a:effectLst>
                  <a:outerShdw blurRad="38100" dist="38100" dir="2700000" algn="tl">
                    <a:srgbClr val="000000">
                      <a:alpha val="43137"/>
                    </a:srgbClr>
                  </a:outerShdw>
                </a:effectLst>
                <a:latin typeface="+mj-lt"/>
              </a:rPr>
              <a:t>MORE </a:t>
            </a:r>
            <a:r>
              <a:rPr lang="en-US" sz="2000" b="1" kern="1200" dirty="0">
                <a:latin typeface="+mj-lt"/>
              </a:rPr>
              <a:t>Community Input</a:t>
            </a:r>
          </a:p>
          <a:p>
            <a:pPr marL="0" lvl="0" indent="0" algn="ctr" defTabSz="889000">
              <a:lnSpc>
                <a:spcPct val="90000"/>
              </a:lnSpc>
              <a:spcBef>
                <a:spcPct val="0"/>
              </a:spcBef>
              <a:buNone/>
            </a:pPr>
            <a:r>
              <a:rPr lang="en-US" sz="1400" i="1" dirty="0">
                <a:solidFill>
                  <a:schemeClr val="tx1"/>
                </a:solidFill>
                <a:latin typeface="+mj-lt"/>
              </a:rPr>
              <a:t>RFC: Draft Policy and </a:t>
            </a:r>
          </a:p>
          <a:p>
            <a:pPr marL="0" lvl="0" indent="0" algn="ctr" defTabSz="889000">
              <a:lnSpc>
                <a:spcPct val="90000"/>
              </a:lnSpc>
              <a:spcBef>
                <a:spcPct val="0"/>
              </a:spcBef>
              <a:buNone/>
            </a:pPr>
            <a:r>
              <a:rPr lang="en-US" sz="1400" i="1" dirty="0">
                <a:solidFill>
                  <a:schemeClr val="tx1"/>
                </a:solidFill>
                <a:latin typeface="+mj-lt"/>
              </a:rPr>
              <a:t>Guidance</a:t>
            </a:r>
          </a:p>
        </p:txBody>
      </p:sp>
      <p:sp>
        <p:nvSpPr>
          <p:cNvPr id="14" name="Oval 13">
            <a:extLst>
              <a:ext uri="{FF2B5EF4-FFF2-40B4-BE49-F238E27FC236}">
                <a16:creationId xmlns:a16="http://schemas.microsoft.com/office/drawing/2014/main" id="{A0AEC7E1-CC2D-4C29-996C-E9421D7DCCAF}"/>
              </a:ext>
              <a:ext uri="{C183D7F6-B498-43B3-948B-1728B52AA6E4}">
                <adec:decorative xmlns:adec="http://schemas.microsoft.com/office/drawing/2017/decorative" val="1"/>
              </a:ext>
            </a:extLst>
          </p:cNvPr>
          <p:cNvSpPr/>
          <p:nvPr/>
        </p:nvSpPr>
        <p:spPr>
          <a:xfrm flipH="1">
            <a:off x="5094513" y="4423088"/>
            <a:ext cx="576970" cy="521404"/>
          </a:xfrm>
          <a:prstGeom prst="ellipse">
            <a:avLst/>
          </a:prstGeom>
          <a:solidFill>
            <a:schemeClr val="accent6">
              <a:lumMod val="25000"/>
            </a:schemeClr>
          </a:solidFill>
        </p:spPr>
        <p:style>
          <a:lnRef idx="3">
            <a:schemeClr val="lt1">
              <a:hueOff val="0"/>
              <a:satOff val="0"/>
              <a:lumOff val="0"/>
              <a:alphaOff val="0"/>
            </a:schemeClr>
          </a:lnRef>
          <a:fillRef idx="1">
            <a:schemeClr val="accent3">
              <a:hueOff val="6964919"/>
              <a:satOff val="0"/>
              <a:lumOff val="-3726"/>
              <a:alphaOff val="0"/>
            </a:schemeClr>
          </a:fillRef>
          <a:effectRef idx="1">
            <a:schemeClr val="accent3">
              <a:hueOff val="6964919"/>
              <a:satOff val="0"/>
              <a:lumOff val="-3726"/>
              <a:alphaOff val="0"/>
            </a:schemeClr>
          </a:effectRef>
          <a:fontRef idx="minor">
            <a:schemeClr val="lt1"/>
          </a:fontRef>
        </p:style>
      </p:sp>
      <p:sp>
        <p:nvSpPr>
          <p:cNvPr id="13" name="Freeform: Shape 12">
            <a:extLst>
              <a:ext uri="{FF2B5EF4-FFF2-40B4-BE49-F238E27FC236}">
                <a16:creationId xmlns:a16="http://schemas.microsoft.com/office/drawing/2014/main" id="{65EE5D98-1EF8-4ECB-97DC-49EB265680B8}"/>
              </a:ext>
            </a:extLst>
          </p:cNvPr>
          <p:cNvSpPr/>
          <p:nvPr/>
        </p:nvSpPr>
        <p:spPr>
          <a:xfrm>
            <a:off x="4488551" y="5196019"/>
            <a:ext cx="1871525" cy="497595"/>
          </a:xfrm>
          <a:custGeom>
            <a:avLst/>
            <a:gdLst>
              <a:gd name="connsiteX0" fmla="*/ 0 w 2029143"/>
              <a:gd name="connsiteY0" fmla="*/ 0 h 3010641"/>
              <a:gd name="connsiteX1" fmla="*/ 2029143 w 2029143"/>
              <a:gd name="connsiteY1" fmla="*/ 0 h 3010641"/>
              <a:gd name="connsiteX2" fmla="*/ 2029143 w 2029143"/>
              <a:gd name="connsiteY2" fmla="*/ 3010641 h 3010641"/>
              <a:gd name="connsiteX3" fmla="*/ 0 w 2029143"/>
              <a:gd name="connsiteY3" fmla="*/ 3010641 h 3010641"/>
              <a:gd name="connsiteX4" fmla="*/ 0 w 2029143"/>
              <a:gd name="connsiteY4" fmla="*/ 0 h 301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143" h="3010641">
                <a:moveTo>
                  <a:pt x="0" y="0"/>
                </a:moveTo>
                <a:lnTo>
                  <a:pt x="2029143" y="0"/>
                </a:lnTo>
                <a:lnTo>
                  <a:pt x="2029143" y="3010641"/>
                </a:lnTo>
                <a:lnTo>
                  <a:pt x="0" y="301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0621" tIns="0" rIns="0" bIns="0" numCol="1" spcCol="1270" anchor="t" anchorCtr="0">
            <a:noAutofit/>
          </a:bodyPr>
          <a:lstStyle/>
          <a:p>
            <a:pPr marL="0" lvl="0" indent="0" algn="ctr" defTabSz="889000">
              <a:lnSpc>
                <a:spcPct val="90000"/>
              </a:lnSpc>
              <a:spcBef>
                <a:spcPct val="0"/>
              </a:spcBef>
              <a:buNone/>
            </a:pPr>
            <a:r>
              <a:rPr lang="en-US" sz="2000" b="1" dirty="0">
                <a:latin typeface="+mj-lt"/>
              </a:rPr>
              <a:t>2020: P</a:t>
            </a:r>
            <a:r>
              <a:rPr lang="en-US" sz="2000" b="1" kern="1200" dirty="0">
                <a:latin typeface="+mj-lt"/>
              </a:rPr>
              <a:t>olicy </a:t>
            </a:r>
          </a:p>
          <a:p>
            <a:pPr marL="0" lvl="0" indent="0" algn="ctr" defTabSz="889000">
              <a:lnSpc>
                <a:spcPct val="90000"/>
              </a:lnSpc>
              <a:spcBef>
                <a:spcPct val="0"/>
              </a:spcBef>
              <a:spcAft>
                <a:spcPct val="35000"/>
              </a:spcAft>
              <a:buNone/>
            </a:pPr>
            <a:r>
              <a:rPr lang="en-US" sz="2000" b="1" kern="1200" dirty="0">
                <a:latin typeface="+mj-lt"/>
              </a:rPr>
              <a:t>Release Date</a:t>
            </a:r>
          </a:p>
        </p:txBody>
      </p:sp>
      <p:sp>
        <p:nvSpPr>
          <p:cNvPr id="12" name="Oval 11">
            <a:extLst>
              <a:ext uri="{FF2B5EF4-FFF2-40B4-BE49-F238E27FC236}">
                <a16:creationId xmlns:a16="http://schemas.microsoft.com/office/drawing/2014/main" id="{E9F21ADB-7ABC-44BA-B6CB-0463572B526C}"/>
              </a:ext>
              <a:ext uri="{C183D7F6-B498-43B3-948B-1728B52AA6E4}">
                <adec:decorative xmlns:adec="http://schemas.microsoft.com/office/drawing/2017/decorative" val="1"/>
              </a:ext>
            </a:extLst>
          </p:cNvPr>
          <p:cNvSpPr/>
          <p:nvPr/>
        </p:nvSpPr>
        <p:spPr>
          <a:xfrm>
            <a:off x="6882882" y="4069533"/>
            <a:ext cx="674698" cy="650050"/>
          </a:xfrm>
          <a:prstGeom prst="ellipse">
            <a:avLst/>
          </a:prstGeom>
        </p:spPr>
        <p:style>
          <a:lnRef idx="3">
            <a:schemeClr val="lt1">
              <a:hueOff val="0"/>
              <a:satOff val="0"/>
              <a:lumOff val="0"/>
              <a:alphaOff val="0"/>
            </a:schemeClr>
          </a:lnRef>
          <a:fillRef idx="1">
            <a:schemeClr val="accent3">
              <a:hueOff val="6964919"/>
              <a:satOff val="0"/>
              <a:lumOff val="-3726"/>
              <a:alphaOff val="0"/>
            </a:schemeClr>
          </a:fillRef>
          <a:effectRef idx="1">
            <a:schemeClr val="accent3">
              <a:hueOff val="6964919"/>
              <a:satOff val="0"/>
              <a:lumOff val="-3726"/>
              <a:alphaOff val="0"/>
            </a:schemeClr>
          </a:effectRef>
          <a:fontRef idx="minor">
            <a:schemeClr val="lt1"/>
          </a:fontRef>
        </p:style>
      </p:sp>
      <p:sp>
        <p:nvSpPr>
          <p:cNvPr id="18" name="Freeform: Shape 17">
            <a:extLst>
              <a:ext uri="{FF2B5EF4-FFF2-40B4-BE49-F238E27FC236}">
                <a16:creationId xmlns:a16="http://schemas.microsoft.com/office/drawing/2014/main" id="{F996DC31-8E9E-4D9A-AF11-75E038E9EC43}"/>
              </a:ext>
            </a:extLst>
          </p:cNvPr>
          <p:cNvSpPr/>
          <p:nvPr/>
        </p:nvSpPr>
        <p:spPr>
          <a:xfrm>
            <a:off x="6705600" y="3115801"/>
            <a:ext cx="1661239" cy="852407"/>
          </a:xfrm>
          <a:custGeom>
            <a:avLst/>
            <a:gdLst>
              <a:gd name="connsiteX0" fmla="*/ 0 w 2029143"/>
              <a:gd name="connsiteY0" fmla="*/ 0 h 3010641"/>
              <a:gd name="connsiteX1" fmla="*/ 2029143 w 2029143"/>
              <a:gd name="connsiteY1" fmla="*/ 0 h 3010641"/>
              <a:gd name="connsiteX2" fmla="*/ 2029143 w 2029143"/>
              <a:gd name="connsiteY2" fmla="*/ 3010641 h 3010641"/>
              <a:gd name="connsiteX3" fmla="*/ 0 w 2029143"/>
              <a:gd name="connsiteY3" fmla="*/ 3010641 h 3010641"/>
              <a:gd name="connsiteX4" fmla="*/ 0 w 2029143"/>
              <a:gd name="connsiteY4" fmla="*/ 0 h 301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143" h="3010641">
                <a:moveTo>
                  <a:pt x="0" y="0"/>
                </a:moveTo>
                <a:lnTo>
                  <a:pt x="2029143" y="0"/>
                </a:lnTo>
                <a:lnTo>
                  <a:pt x="2029143" y="3010641"/>
                </a:lnTo>
                <a:lnTo>
                  <a:pt x="0" y="30106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0621" tIns="0" rIns="0" bIns="0" numCol="1" spcCol="1270" anchor="t" anchorCtr="0">
            <a:noAutofit/>
          </a:bodyPr>
          <a:lstStyle/>
          <a:p>
            <a:pPr marL="0" lvl="0" indent="0" algn="ctr" defTabSz="889000">
              <a:lnSpc>
                <a:spcPct val="90000"/>
              </a:lnSpc>
              <a:spcBef>
                <a:spcPct val="0"/>
              </a:spcBef>
              <a:spcAft>
                <a:spcPct val="35000"/>
              </a:spcAft>
              <a:buNone/>
            </a:pPr>
            <a:r>
              <a:rPr lang="en-US" sz="2000" b="1" kern="1200" dirty="0">
                <a:latin typeface="+mj-lt"/>
              </a:rPr>
              <a:t>2023: Policy Effective Date</a:t>
            </a:r>
          </a:p>
        </p:txBody>
      </p:sp>
    </p:spTree>
    <p:extLst>
      <p:ext uri="{BB962C8B-B14F-4D97-AF65-F5344CB8AC3E}">
        <p14:creationId xmlns:p14="http://schemas.microsoft.com/office/powerpoint/2010/main" val="1452332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0C930-C7F7-48C2-93A2-5951BF32658D}"/>
              </a:ext>
            </a:extLst>
          </p:cNvPr>
          <p:cNvSpPr>
            <a:spLocks noGrp="1"/>
          </p:cNvSpPr>
          <p:nvPr>
            <p:ph type="title"/>
          </p:nvPr>
        </p:nvSpPr>
        <p:spPr>
          <a:xfrm>
            <a:off x="1" y="2209799"/>
            <a:ext cx="9144000" cy="1066800"/>
          </a:xfrm>
          <a:solidFill>
            <a:srgbClr val="13425F"/>
          </a:solidFill>
        </p:spPr>
        <p:txBody>
          <a:bodyPr>
            <a:normAutofit/>
          </a:bodyPr>
          <a:lstStyle/>
          <a:p>
            <a:pPr algn="ctr"/>
            <a:r>
              <a:rPr lang="en-US" sz="3200" spc="200" dirty="0">
                <a:solidFill>
                  <a:schemeClr val="bg1"/>
                </a:solidFill>
                <a:effectLst>
                  <a:outerShdw blurRad="38100" dist="38100" dir="2700000" algn="tl">
                    <a:srgbClr val="000000">
                      <a:alpha val="43137"/>
                    </a:srgbClr>
                  </a:outerShdw>
                </a:effectLst>
              </a:rPr>
              <a:t> NIH Policy for Data Management and Sharing</a:t>
            </a:r>
            <a:endParaRPr lang="en-US" sz="3200" dirty="0">
              <a:solidFill>
                <a:schemeClr val="bg1"/>
              </a:solidFill>
            </a:endParaRPr>
          </a:p>
        </p:txBody>
      </p:sp>
      <p:pic>
        <p:nvPicPr>
          <p:cNvPr id="5" name="Picture 6" descr="Building labeled as NATIONAL INSTITUTES OF HEALTH">
            <a:extLst>
              <a:ext uri="{FF2B5EF4-FFF2-40B4-BE49-F238E27FC236}">
                <a16:creationId xmlns:a16="http://schemas.microsoft.com/office/drawing/2014/main" id="{8F1C22D7-F4BF-4ADE-8BEF-33658B2A265B}"/>
              </a:ext>
            </a:extLst>
          </p:cNvPr>
          <p:cNvPicPr>
            <a:picLocks noGrp="1" noChangeArrowheads="1"/>
          </p:cNvPicPr>
          <p:nvPr>
            <p:ph idx="1"/>
          </p:nvPr>
        </p:nvPicPr>
        <p:blipFill rotWithShape="1">
          <a:blip r:embed="rId3">
            <a:extLst>
              <a:ext uri="{28A0092B-C50C-407E-A947-70E740481C1C}">
                <a14:useLocalDpi xmlns:a14="http://schemas.microsoft.com/office/drawing/2010/main" val="0"/>
              </a:ext>
            </a:extLst>
          </a:blip>
          <a:stretch/>
        </p:blipFill>
        <p:spPr bwMode="auto">
          <a:xfrm>
            <a:off x="0" y="0"/>
            <a:ext cx="9144000" cy="221284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06B3EA91-07E8-43A0-B3AA-ABF4E73B559E}"/>
              </a:ext>
            </a:extLst>
          </p:cNvPr>
          <p:cNvSpPr txBox="1">
            <a:spLocks/>
          </p:cNvSpPr>
          <p:nvPr/>
        </p:nvSpPr>
        <p:spPr>
          <a:xfrm>
            <a:off x="228600" y="3429000"/>
            <a:ext cx="8534400" cy="3124200"/>
          </a:xfrm>
          <a:prstGeom prst="rect">
            <a:avLst/>
          </a:prstGeom>
        </p:spPr>
        <p:txBody>
          <a:bodyPr vert="horz" lIns="91440" tIns="45720" rIns="91440" bIns="45720" rtlCol="0">
            <a:noAutofit/>
          </a:bodyPr>
          <a:lstStyle>
            <a:lvl1pPr marL="346075" indent="-230188"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mn-lt"/>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mn-lt"/>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800"/>
              </a:spcAft>
              <a:buClr>
                <a:srgbClr val="007FA9"/>
              </a:buClr>
            </a:pPr>
            <a:r>
              <a:rPr lang="en-US" sz="2200" b="1" dirty="0">
                <a:solidFill>
                  <a:schemeClr val="tx1"/>
                </a:solidFill>
              </a:rPr>
              <a:t>Submission of Data Management &amp; Sharing Plan for all NIH-funded research </a:t>
            </a:r>
            <a:r>
              <a:rPr lang="en-US" sz="2200" i="1" dirty="0">
                <a:solidFill>
                  <a:schemeClr val="tx1"/>
                </a:solidFill>
              </a:rPr>
              <a:t>(how/where/when) </a:t>
            </a:r>
          </a:p>
          <a:p>
            <a:pPr>
              <a:spcBef>
                <a:spcPts val="0"/>
              </a:spcBef>
              <a:spcAft>
                <a:spcPts val="1800"/>
              </a:spcAft>
              <a:buClr>
                <a:srgbClr val="007FA9"/>
              </a:buClr>
            </a:pPr>
            <a:r>
              <a:rPr lang="en-US" sz="2200" b="1" dirty="0">
                <a:solidFill>
                  <a:schemeClr val="tx1"/>
                </a:solidFill>
              </a:rPr>
              <a:t>Compliance with the ICO-approved Plan </a:t>
            </a:r>
            <a:r>
              <a:rPr lang="en-US" sz="2200" i="1" dirty="0">
                <a:solidFill>
                  <a:schemeClr val="tx1"/>
                </a:solidFill>
              </a:rPr>
              <a:t>(may affect future funding)</a:t>
            </a:r>
          </a:p>
          <a:p>
            <a:pPr>
              <a:spcBef>
                <a:spcPts val="0"/>
              </a:spcBef>
              <a:spcAft>
                <a:spcPts val="1800"/>
              </a:spcAft>
              <a:buClr>
                <a:srgbClr val="007FA9"/>
              </a:buClr>
            </a:pPr>
            <a:r>
              <a:rPr lang="en-US" sz="2200" b="1" dirty="0">
                <a:solidFill>
                  <a:schemeClr val="tx1"/>
                </a:solidFill>
              </a:rPr>
              <a:t>Effective January 25, 2023 </a:t>
            </a:r>
            <a:r>
              <a:rPr lang="en-US" sz="2200" i="1" dirty="0">
                <a:solidFill>
                  <a:schemeClr val="tx1"/>
                </a:solidFill>
              </a:rPr>
              <a:t>(replaces 2003 Data Sharing Policy)</a:t>
            </a:r>
          </a:p>
          <a:p>
            <a:pPr>
              <a:spcBef>
                <a:spcPts val="0"/>
              </a:spcBef>
              <a:spcAft>
                <a:spcPts val="1800"/>
              </a:spcAft>
              <a:buClr>
                <a:srgbClr val="007FA9"/>
              </a:buClr>
            </a:pPr>
            <a:r>
              <a:rPr lang="en-US" sz="2200" b="1" dirty="0">
                <a:solidFill>
                  <a:schemeClr val="tx1"/>
                </a:solidFill>
              </a:rPr>
              <a:t>Supplemental info available to assist</a:t>
            </a:r>
          </a:p>
          <a:p>
            <a:pPr>
              <a:spcBef>
                <a:spcPts val="0"/>
              </a:spcBef>
              <a:spcAft>
                <a:spcPts val="1800"/>
              </a:spcAft>
              <a:buClr>
                <a:srgbClr val="007FA9"/>
              </a:buClr>
            </a:pPr>
            <a:r>
              <a:rPr lang="en-US" sz="2200" b="1" dirty="0">
                <a:solidFill>
                  <a:schemeClr val="tx1"/>
                </a:solidFill>
              </a:rPr>
              <a:t>Aims to foster data stewardship</a:t>
            </a:r>
          </a:p>
        </p:txBody>
      </p:sp>
    </p:spTree>
    <p:extLst>
      <p:ext uri="{BB962C8B-B14F-4D97-AF65-F5344CB8AC3E}">
        <p14:creationId xmlns:p14="http://schemas.microsoft.com/office/powerpoint/2010/main" val="321490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630A9-E4BF-4473-A3ED-C5693129BDFB}"/>
              </a:ext>
            </a:extLst>
          </p:cNvPr>
          <p:cNvSpPr>
            <a:spLocks noGrp="1"/>
          </p:cNvSpPr>
          <p:nvPr>
            <p:ph type="title"/>
          </p:nvPr>
        </p:nvSpPr>
        <p:spPr>
          <a:xfrm>
            <a:off x="145472" y="457200"/>
            <a:ext cx="8229600" cy="1143000"/>
          </a:xfrm>
        </p:spPr>
        <p:txBody>
          <a:bodyPr>
            <a:normAutofit/>
          </a:bodyPr>
          <a:lstStyle/>
          <a:p>
            <a:r>
              <a:rPr lang="en-US" sz="3600" spc="200" dirty="0">
                <a:effectLst>
                  <a:outerShdw blurRad="38100" dist="38100" dir="2700000" algn="tl">
                    <a:srgbClr val="000000">
                      <a:alpha val="43137"/>
                    </a:srgbClr>
                  </a:outerShdw>
                </a:effectLst>
              </a:rPr>
              <a:t>The Devil is in the Details…</a:t>
            </a:r>
            <a:endParaRPr lang="en-US" sz="3600" dirty="0"/>
          </a:p>
        </p:txBody>
      </p:sp>
      <p:sp>
        <p:nvSpPr>
          <p:cNvPr id="5" name="Content Placeholder 2">
            <a:extLst>
              <a:ext uri="{FF2B5EF4-FFF2-40B4-BE49-F238E27FC236}">
                <a16:creationId xmlns:a16="http://schemas.microsoft.com/office/drawing/2014/main" id="{BE853086-9CE4-4CC0-9128-8FBB7F001751}"/>
              </a:ext>
            </a:extLst>
          </p:cNvPr>
          <p:cNvSpPr txBox="1">
            <a:spLocks/>
          </p:cNvSpPr>
          <p:nvPr/>
        </p:nvSpPr>
        <p:spPr>
          <a:xfrm>
            <a:off x="152400" y="1468694"/>
            <a:ext cx="8839200" cy="2057400"/>
          </a:xfrm>
          <a:prstGeom prst="rect">
            <a:avLst/>
          </a:prstGeom>
        </p:spPr>
        <p:txBody>
          <a:bodyPr vert="horz" lIns="91440" tIns="45720" rIns="91440" bIns="45720" rtlCol="0">
            <a:noAutofit/>
          </a:bodyPr>
          <a:lstStyle>
            <a:lvl1pPr marL="346075" indent="-230188"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mn-lt"/>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mn-lt"/>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600"/>
              </a:spcAft>
              <a:buClr>
                <a:srgbClr val="007FA9"/>
              </a:buClr>
            </a:pPr>
            <a:r>
              <a:rPr lang="en-US" sz="2200" b="1" dirty="0">
                <a:solidFill>
                  <a:schemeClr val="tx1"/>
                </a:solidFill>
              </a:rPr>
              <a:t>Scope: </a:t>
            </a:r>
            <a:r>
              <a:rPr lang="en-US" sz="2200" dirty="0">
                <a:solidFill>
                  <a:schemeClr val="tx1"/>
                </a:solidFill>
              </a:rPr>
              <a:t>All NIH-supported research generating </a:t>
            </a:r>
            <a:r>
              <a:rPr lang="en-US" sz="2200" i="1" u="sng" dirty="0">
                <a:solidFill>
                  <a:schemeClr val="tx1"/>
                </a:solidFill>
              </a:rPr>
              <a:t>scientific data</a:t>
            </a:r>
          </a:p>
          <a:p>
            <a:pPr lvl="1">
              <a:spcBef>
                <a:spcPts val="0"/>
              </a:spcBef>
              <a:spcAft>
                <a:spcPts val="600"/>
              </a:spcAft>
              <a:buClr>
                <a:schemeClr val="tx2"/>
              </a:buClr>
            </a:pPr>
            <a:r>
              <a:rPr lang="en-US" sz="1800" b="1" dirty="0">
                <a:solidFill>
                  <a:schemeClr val="tx1"/>
                </a:solidFill>
              </a:rPr>
              <a:t>Recorded factual material </a:t>
            </a:r>
            <a:r>
              <a:rPr lang="en-US" sz="1800" dirty="0">
                <a:solidFill>
                  <a:schemeClr val="tx1"/>
                </a:solidFill>
              </a:rPr>
              <a:t>commonly accepted in the scientific community as of sufficient quality to validate and replicate research findings, regardless of whether the data are used to support scholarly publications </a:t>
            </a:r>
          </a:p>
          <a:p>
            <a:pPr lvl="1">
              <a:spcBef>
                <a:spcPts val="0"/>
              </a:spcBef>
              <a:spcAft>
                <a:spcPts val="1200"/>
              </a:spcAft>
              <a:buClr>
                <a:schemeClr val="tx2"/>
              </a:buClr>
            </a:pPr>
            <a:r>
              <a:rPr lang="en-US" sz="1800" b="1" dirty="0">
                <a:solidFill>
                  <a:schemeClr val="tx1"/>
                </a:solidFill>
              </a:rPr>
              <a:t>Does not include </a:t>
            </a:r>
            <a:r>
              <a:rPr lang="en-US" sz="1800" dirty="0">
                <a:solidFill>
                  <a:schemeClr val="tx1"/>
                </a:solidFill>
              </a:rPr>
              <a:t>lab notebooks, preliminary analyses, peer reviews, physical objects </a:t>
            </a:r>
          </a:p>
        </p:txBody>
      </p:sp>
      <p:sp>
        <p:nvSpPr>
          <p:cNvPr id="4" name="Rectangle 3">
            <a:extLst>
              <a:ext uri="{FF2B5EF4-FFF2-40B4-BE49-F238E27FC236}">
                <a16:creationId xmlns:a16="http://schemas.microsoft.com/office/drawing/2014/main" id="{373AA929-460C-40DE-A302-ADF2BCD625C0}"/>
              </a:ext>
            </a:extLst>
          </p:cNvPr>
          <p:cNvSpPr/>
          <p:nvPr/>
        </p:nvSpPr>
        <p:spPr>
          <a:xfrm>
            <a:off x="152399" y="3375731"/>
            <a:ext cx="5725886" cy="2323713"/>
          </a:xfrm>
          <a:prstGeom prst="rect">
            <a:avLst/>
          </a:prstGeom>
        </p:spPr>
        <p:txBody>
          <a:bodyPr wrap="square">
            <a:spAutoFit/>
          </a:bodyPr>
          <a:lstStyle/>
          <a:p>
            <a:pPr marL="347472" indent="-228600">
              <a:spcAft>
                <a:spcPts val="600"/>
              </a:spcAft>
              <a:buClr>
                <a:srgbClr val="007FA9"/>
              </a:buClr>
              <a:buFont typeface="Arial" panose="020B0604020202020204" pitchFamily="34" charset="0"/>
              <a:buChar char="•"/>
            </a:pPr>
            <a:r>
              <a:rPr lang="en-US" sz="2200" b="1" dirty="0"/>
              <a:t>Timelines:</a:t>
            </a:r>
            <a:endParaRPr lang="en-US" sz="2200" b="1" i="1" u="sng" dirty="0"/>
          </a:p>
          <a:p>
            <a:pPr marL="742950" lvl="1" indent="-285750">
              <a:spcAft>
                <a:spcPts val="600"/>
              </a:spcAft>
              <a:buClr>
                <a:schemeClr val="accent2"/>
              </a:buClr>
              <a:buFont typeface="Calibri" panose="020F0502020204030204" pitchFamily="34" charset="0"/>
              <a:buChar char="–"/>
            </a:pPr>
            <a:r>
              <a:rPr lang="en-US" dirty="0"/>
              <a:t>For</a:t>
            </a:r>
            <a:r>
              <a:rPr lang="en-US" b="1" dirty="0"/>
              <a:t> when to share data, </a:t>
            </a:r>
            <a:r>
              <a:rPr lang="en-US" dirty="0"/>
              <a:t>no later than </a:t>
            </a:r>
            <a:r>
              <a:rPr lang="en-US" u="sng" dirty="0"/>
              <a:t>publication</a:t>
            </a:r>
            <a:r>
              <a:rPr lang="en-US" dirty="0"/>
              <a:t> or </a:t>
            </a:r>
            <a:r>
              <a:rPr lang="en-US" u="sng" dirty="0"/>
              <a:t>end of award</a:t>
            </a:r>
            <a:r>
              <a:rPr lang="en-US" dirty="0"/>
              <a:t> (for unpublished data)</a:t>
            </a:r>
          </a:p>
          <a:p>
            <a:pPr marL="742950" lvl="1" indent="-285750">
              <a:spcAft>
                <a:spcPts val="1200"/>
              </a:spcAft>
              <a:buClr>
                <a:schemeClr val="accent2"/>
              </a:buClr>
              <a:buFont typeface="Calibri" panose="020F0502020204030204" pitchFamily="34" charset="0"/>
              <a:buChar char="–"/>
            </a:pPr>
            <a:r>
              <a:rPr lang="en-US" dirty="0"/>
              <a:t>For</a:t>
            </a:r>
            <a:r>
              <a:rPr lang="en-US" b="1" dirty="0"/>
              <a:t> how long to share data,</a:t>
            </a:r>
            <a:r>
              <a:rPr lang="en-US" dirty="0"/>
              <a:t> consider relevant requirements and expectations (e.g., repository policies, retention requirements, journal policies) for minimum time frames </a:t>
            </a:r>
          </a:p>
        </p:txBody>
      </p:sp>
      <p:pic>
        <p:nvPicPr>
          <p:cNvPr id="8200" name="Picture 8" descr="Cartoon showing projector displaying a slide reading 'Attention to Detail' upside down with caption beneath reading 'Which brings us to my next point.'">
            <a:extLst>
              <a:ext uri="{FF2B5EF4-FFF2-40B4-BE49-F238E27FC236}">
                <a16:creationId xmlns:a16="http://schemas.microsoft.com/office/drawing/2014/main" id="{205B34A5-ED33-42CE-B7F5-F2D45D7433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14" r="5714"/>
          <a:stretch/>
        </p:blipFill>
        <p:spPr bwMode="auto">
          <a:xfrm>
            <a:off x="6019800" y="3394588"/>
            <a:ext cx="2895599" cy="308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112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9C01B-576B-4281-8E95-3B8BFB1DD361}"/>
              </a:ext>
            </a:extLst>
          </p:cNvPr>
          <p:cNvSpPr>
            <a:spLocks noGrp="1"/>
          </p:cNvSpPr>
          <p:nvPr>
            <p:ph type="title"/>
          </p:nvPr>
        </p:nvSpPr>
        <p:spPr>
          <a:xfrm>
            <a:off x="457200" y="449581"/>
            <a:ext cx="8229600" cy="1143000"/>
          </a:xfrm>
        </p:spPr>
        <p:txBody>
          <a:bodyPr>
            <a:normAutofit/>
          </a:bodyPr>
          <a:lstStyle/>
          <a:p>
            <a:r>
              <a:rPr lang="en-US" sz="3600" spc="200" dirty="0">
                <a:effectLst>
                  <a:outerShdw blurRad="38100" dist="38100" dir="2700000" algn="tl">
                    <a:srgbClr val="000000">
                      <a:alpha val="43137"/>
                    </a:srgbClr>
                  </a:outerShdw>
                </a:effectLst>
              </a:rPr>
              <a:t>Additional Expectations for Plans</a:t>
            </a:r>
            <a:endParaRPr lang="en-US" sz="3600" dirty="0"/>
          </a:p>
        </p:txBody>
      </p:sp>
      <p:sp>
        <p:nvSpPr>
          <p:cNvPr id="6" name="Content Placeholder 2">
            <a:extLst>
              <a:ext uri="{FF2B5EF4-FFF2-40B4-BE49-F238E27FC236}">
                <a16:creationId xmlns:a16="http://schemas.microsoft.com/office/drawing/2014/main" id="{4027231B-0853-42C0-8BE1-2540247FACB4}"/>
              </a:ext>
            </a:extLst>
          </p:cNvPr>
          <p:cNvSpPr>
            <a:spLocks noGrp="1"/>
          </p:cNvSpPr>
          <p:nvPr>
            <p:ph idx="1"/>
          </p:nvPr>
        </p:nvSpPr>
        <p:spPr>
          <a:xfrm>
            <a:off x="152400" y="1447800"/>
            <a:ext cx="4419600" cy="2670048"/>
          </a:xfrm>
        </p:spPr>
        <p:txBody>
          <a:bodyPr>
            <a:normAutofit fontScale="77500" lnSpcReduction="20000"/>
          </a:bodyPr>
          <a:lstStyle/>
          <a:p>
            <a:pPr>
              <a:spcBef>
                <a:spcPts val="0"/>
              </a:spcBef>
              <a:spcAft>
                <a:spcPts val="1200"/>
              </a:spcAft>
              <a:buClr>
                <a:schemeClr val="tx2"/>
              </a:buClr>
            </a:pPr>
            <a:r>
              <a:rPr lang="en-US" sz="2800" b="1" dirty="0">
                <a:solidFill>
                  <a:schemeClr val="accent4"/>
                </a:solidFill>
                <a:effectLst>
                  <a:outerShdw blurRad="38100" dist="38100" dir="2700000" algn="tl">
                    <a:srgbClr val="000000">
                      <a:alpha val="43137"/>
                    </a:srgbClr>
                  </a:outerShdw>
                </a:effectLst>
              </a:rPr>
              <a:t>SHARING SHOULD BE …</a:t>
            </a:r>
          </a:p>
          <a:p>
            <a:pPr lvl="1">
              <a:spcBef>
                <a:spcPts val="0"/>
              </a:spcBef>
              <a:spcAft>
                <a:spcPts val="1200"/>
              </a:spcAft>
              <a:buClr>
                <a:schemeClr val="tx2"/>
              </a:buClr>
            </a:pPr>
            <a:r>
              <a:rPr lang="en-US" b="1" dirty="0">
                <a:solidFill>
                  <a:schemeClr val="tx1"/>
                </a:solidFill>
              </a:rPr>
              <a:t>The default practice</a:t>
            </a:r>
          </a:p>
          <a:p>
            <a:pPr marL="914400" lvl="2" indent="-231775">
              <a:spcBef>
                <a:spcPts val="0"/>
              </a:spcBef>
              <a:spcAft>
                <a:spcPts val="1200"/>
              </a:spcAft>
              <a:buClr>
                <a:schemeClr val="tx2"/>
              </a:buClr>
              <a:buSzPct val="105000"/>
            </a:pPr>
            <a:r>
              <a:rPr lang="en-US" sz="2300" dirty="0">
                <a:solidFill>
                  <a:schemeClr val="tx1"/>
                </a:solidFill>
              </a:rPr>
              <a:t>Maximize appropriate data sharing; plans may justify exceptions (i.e., ethical, legal, technical factors)</a:t>
            </a:r>
            <a:endParaRPr lang="en-US" sz="2000" dirty="0">
              <a:solidFill>
                <a:schemeClr val="tx1"/>
              </a:solidFill>
            </a:endParaRPr>
          </a:p>
          <a:p>
            <a:pPr marL="914400" lvl="2" indent="-231775">
              <a:spcBef>
                <a:spcPts val="0"/>
              </a:spcBef>
              <a:spcAft>
                <a:spcPts val="1200"/>
              </a:spcAft>
              <a:buClr>
                <a:schemeClr val="tx2"/>
              </a:buClr>
              <a:buSzPct val="105000"/>
            </a:pPr>
            <a:r>
              <a:rPr lang="en-US" sz="2300" dirty="0">
                <a:solidFill>
                  <a:schemeClr val="tx1"/>
                </a:solidFill>
              </a:rPr>
              <a:t>All scientific data should be managed; not all scientific data must be shared</a:t>
            </a:r>
          </a:p>
        </p:txBody>
      </p:sp>
      <p:pic>
        <p:nvPicPr>
          <p:cNvPr id="12" name="Picture 11" descr="'Trust' on paper in a clipboard">
            <a:extLst>
              <a:ext uri="{FF2B5EF4-FFF2-40B4-BE49-F238E27FC236}">
                <a16:creationId xmlns:a16="http://schemas.microsoft.com/office/drawing/2014/main" id="{FA84E047-7089-4529-B69A-E79D9309D80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48200" y="1598058"/>
            <a:ext cx="3944416" cy="2629611"/>
          </a:xfrm>
          <a:prstGeom prst="rect">
            <a:avLst/>
          </a:prstGeom>
        </p:spPr>
      </p:pic>
      <p:sp>
        <p:nvSpPr>
          <p:cNvPr id="17" name="Content Placeholder 2">
            <a:extLst>
              <a:ext uri="{FF2B5EF4-FFF2-40B4-BE49-F238E27FC236}">
                <a16:creationId xmlns:a16="http://schemas.microsoft.com/office/drawing/2014/main" id="{467D1AF2-D2EE-4A96-AB2E-8930060C1F32}"/>
              </a:ext>
            </a:extLst>
          </p:cNvPr>
          <p:cNvSpPr txBox="1">
            <a:spLocks/>
          </p:cNvSpPr>
          <p:nvPr/>
        </p:nvSpPr>
        <p:spPr>
          <a:xfrm>
            <a:off x="152399" y="3929152"/>
            <a:ext cx="8458199" cy="3048001"/>
          </a:xfrm>
          <a:prstGeom prst="rect">
            <a:avLst/>
          </a:prstGeom>
        </p:spPr>
        <p:txBody>
          <a:bodyPr vert="horz" lIns="91440" tIns="45720" rIns="91440" bIns="45720" rtlCol="0">
            <a:normAutofit fontScale="92500" lnSpcReduction="10000"/>
          </a:bodyPr>
          <a:lstStyle>
            <a:lvl1pPr marL="346075" indent="-230188" algn="l" defTabSz="914400" rtl="0" eaLnBrk="1" latinLnBrk="0" hangingPunct="1">
              <a:spcBef>
                <a:spcPct val="20000"/>
              </a:spcBef>
              <a:buFont typeface="Arial" panose="020B0604020202020204" pitchFamily="34" charset="0"/>
              <a:buChar char="•"/>
              <a:defRPr sz="3200" b="0" i="0" kern="1200">
                <a:solidFill>
                  <a:schemeClr val="tx1">
                    <a:lumMod val="75000"/>
                    <a:lumOff val="25000"/>
                  </a:schemeClr>
                </a:solidFill>
                <a:latin typeface="+mn-lt"/>
                <a:ea typeface="Arial" charset="0"/>
                <a:cs typeface="Arial" charset="0"/>
              </a:defRPr>
            </a:lvl1pPr>
            <a:lvl2pPr marL="742950" indent="-285750" algn="l" defTabSz="914400" rtl="0" eaLnBrk="1" latinLnBrk="0" hangingPunct="1">
              <a:spcBef>
                <a:spcPct val="20000"/>
              </a:spcBef>
              <a:buFont typeface="Arial" panose="020B0604020202020204" pitchFamily="34" charset="0"/>
              <a:buChar char="–"/>
              <a:defRPr sz="2800" b="0" i="0" kern="1200">
                <a:solidFill>
                  <a:schemeClr val="tx1">
                    <a:lumMod val="75000"/>
                    <a:lumOff val="25000"/>
                  </a:schemeClr>
                </a:solidFill>
                <a:latin typeface="+mn-lt"/>
                <a:ea typeface="Arial" charset="0"/>
                <a:cs typeface="Arial" charset="0"/>
              </a:defRPr>
            </a:lvl2pPr>
            <a:lvl3pPr marL="11430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3pPr>
            <a:lvl4pPr marL="16002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4pPr>
            <a:lvl5pPr marL="2057400" indent="-228600" algn="l" defTabSz="914400" rtl="0" eaLnBrk="1" latinLnBrk="0" hangingPunct="1">
              <a:spcBef>
                <a:spcPct val="20000"/>
              </a:spcBef>
              <a:buFont typeface="Arial" panose="020B0604020202020204" pitchFamily="34" charset="0"/>
              <a:buChar char="»"/>
              <a:defRPr sz="2400" b="0" i="0" kern="1200">
                <a:solidFill>
                  <a:schemeClr val="tx1">
                    <a:lumMod val="75000"/>
                    <a:lumOff val="25000"/>
                  </a:schemeClr>
                </a:solidFill>
                <a:latin typeface="+mn-lt"/>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0"/>
              </a:spcBef>
              <a:spcAft>
                <a:spcPts val="1200"/>
              </a:spcAft>
              <a:buClr>
                <a:srgbClr val="005F7A"/>
              </a:buClr>
              <a:defRPr/>
            </a:pPr>
            <a:r>
              <a:rPr lang="en-US" sz="2200" b="1" dirty="0">
                <a:solidFill>
                  <a:srgbClr val="000000"/>
                </a:solidFill>
              </a:rPr>
              <a:t>Responsibly implemented</a:t>
            </a:r>
          </a:p>
          <a:p>
            <a:pPr marL="914400" lvl="2" indent="-230188">
              <a:spcBef>
                <a:spcPts val="0"/>
              </a:spcBef>
              <a:spcAft>
                <a:spcPts val="1200"/>
              </a:spcAft>
              <a:buClr>
                <a:srgbClr val="005F7A"/>
              </a:buClr>
              <a:defRPr/>
            </a:pPr>
            <a:r>
              <a:rPr lang="en-US" sz="1900" dirty="0">
                <a:solidFill>
                  <a:schemeClr val="tx1"/>
                </a:solidFill>
              </a:rPr>
              <a:t>Plans should outline protection of privacy, rights, and confidentiality </a:t>
            </a:r>
          </a:p>
          <a:p>
            <a:pPr marL="914400" lvl="2" indent="-230188">
              <a:spcBef>
                <a:spcPts val="0"/>
              </a:spcBef>
              <a:spcAft>
                <a:spcPts val="1200"/>
              </a:spcAft>
              <a:buClr>
                <a:srgbClr val="005F7A"/>
              </a:buClr>
              <a:defRPr/>
            </a:pPr>
            <a:r>
              <a:rPr lang="en-US" sz="1900" dirty="0">
                <a:solidFill>
                  <a:srgbClr val="000000"/>
                </a:solidFill>
              </a:rPr>
              <a:t>Existing laws, regulations, and policies continue to apply</a:t>
            </a:r>
          </a:p>
          <a:p>
            <a:pPr lvl="1">
              <a:spcBef>
                <a:spcPts val="0"/>
              </a:spcBef>
              <a:spcAft>
                <a:spcPts val="1200"/>
              </a:spcAft>
              <a:buClr>
                <a:schemeClr val="tx2"/>
              </a:buClr>
            </a:pPr>
            <a:r>
              <a:rPr lang="en-US" sz="2200" b="1" dirty="0">
                <a:solidFill>
                  <a:schemeClr val="tx1"/>
                </a:solidFill>
              </a:rPr>
              <a:t>Prospectively planned for</a:t>
            </a:r>
            <a:endParaRPr lang="en-US" sz="2200" dirty="0">
              <a:solidFill>
                <a:schemeClr val="tx1"/>
              </a:solidFill>
            </a:endParaRPr>
          </a:p>
          <a:p>
            <a:pPr marL="914400" lvl="2">
              <a:spcBef>
                <a:spcPts val="0"/>
              </a:spcBef>
              <a:spcAft>
                <a:spcPts val="1200"/>
              </a:spcAft>
              <a:buClr>
                <a:schemeClr val="tx2"/>
              </a:buClr>
            </a:pPr>
            <a:r>
              <a:rPr lang="en-US" sz="1900" dirty="0">
                <a:solidFill>
                  <a:schemeClr val="tx1"/>
                </a:solidFill>
              </a:rPr>
              <a:t>During informed consent, including communicating how data will be used and shared</a:t>
            </a:r>
          </a:p>
          <a:p>
            <a:pPr marL="914400" lvl="2">
              <a:spcBef>
                <a:spcPts val="0"/>
              </a:spcBef>
              <a:spcAft>
                <a:spcPts val="1200"/>
              </a:spcAft>
              <a:buClr>
                <a:schemeClr val="tx2"/>
              </a:buClr>
              <a:defRPr/>
            </a:pPr>
            <a:r>
              <a:rPr lang="en-US" sz="1900" dirty="0">
                <a:solidFill>
                  <a:schemeClr val="tx1"/>
                </a:solidFill>
              </a:rPr>
              <a:t>Data submission, including whether access to data, even if de-identified, should be controlled</a:t>
            </a:r>
          </a:p>
          <a:p>
            <a:pPr>
              <a:spcBef>
                <a:spcPts val="0"/>
              </a:spcBef>
              <a:spcAft>
                <a:spcPts val="600"/>
              </a:spcAft>
              <a:buClr>
                <a:schemeClr val="tx2"/>
              </a:buClr>
            </a:pPr>
            <a:endParaRPr lang="en-US" sz="2000" dirty="0">
              <a:solidFill>
                <a:schemeClr val="tx1"/>
              </a:solidFill>
            </a:endParaRPr>
          </a:p>
          <a:p>
            <a:pPr>
              <a:spcBef>
                <a:spcPts val="0"/>
              </a:spcBef>
              <a:spcAft>
                <a:spcPts val="600"/>
              </a:spcAft>
              <a:buClr>
                <a:schemeClr val="tx2"/>
              </a:buClr>
            </a:pPr>
            <a:endParaRPr lang="en-US" sz="2000" dirty="0">
              <a:solidFill>
                <a:schemeClr val="tx1"/>
              </a:solidFill>
            </a:endParaRPr>
          </a:p>
        </p:txBody>
      </p:sp>
    </p:spTree>
    <p:extLst>
      <p:ext uri="{BB962C8B-B14F-4D97-AF65-F5344CB8AC3E}">
        <p14:creationId xmlns:p14="http://schemas.microsoft.com/office/powerpoint/2010/main" val="1520971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BC1740-F1C7-4428-81ED-6C5017CB9E37}"/>
              </a:ext>
            </a:extLst>
          </p:cNvPr>
          <p:cNvSpPr>
            <a:spLocks noGrp="1"/>
          </p:cNvSpPr>
          <p:nvPr>
            <p:ph type="title"/>
          </p:nvPr>
        </p:nvSpPr>
        <p:spPr>
          <a:xfrm>
            <a:off x="473676" y="731837"/>
            <a:ext cx="8670324" cy="1143000"/>
          </a:xfrm>
        </p:spPr>
        <p:txBody>
          <a:bodyPr>
            <a:normAutofit fontScale="90000"/>
          </a:bodyPr>
          <a:lstStyle/>
          <a:p>
            <a:r>
              <a:rPr lang="en-US" sz="3100" spc="200" dirty="0">
                <a:effectLst>
                  <a:outerShdw blurRad="38100" dist="38100" dir="2700000" algn="tl">
                    <a:srgbClr val="000000">
                      <a:alpha val="43137"/>
                    </a:srgbClr>
                  </a:outerShdw>
                </a:effectLst>
                <a:ea typeface="+mj-ea"/>
                <a:cs typeface="+mj-cs"/>
              </a:rPr>
              <a:t>Supplemental Information: </a:t>
            </a:r>
            <a:r>
              <a:rPr lang="en-US" sz="3100" spc="200" dirty="0">
                <a:solidFill>
                  <a:schemeClr val="accent4"/>
                </a:solidFill>
                <a:effectLst>
                  <a:outerShdw blurRad="38100" dist="38100" dir="2700000" algn="tl">
                    <a:srgbClr val="000000">
                      <a:alpha val="43137"/>
                    </a:srgbClr>
                  </a:outerShdw>
                </a:effectLst>
                <a:ea typeface="+mj-ea"/>
                <a:cs typeface="+mj-cs"/>
              </a:rPr>
              <a:t>Elements of a Data Management and Sharing Plan</a:t>
            </a:r>
            <a:br>
              <a:rPr lang="en-US" sz="4000" dirty="0">
                <a:solidFill>
                  <a:schemeClr val="accent4"/>
                </a:solidFill>
                <a:effectLst>
                  <a:outerShdw blurRad="38100" dist="38100" dir="2700000" algn="tl">
                    <a:srgbClr val="000000">
                      <a:alpha val="43137"/>
                    </a:srgbClr>
                  </a:outerShdw>
                </a:effectLst>
                <a:ea typeface="+mj-ea"/>
                <a:cs typeface="+mj-cs"/>
              </a:rPr>
            </a:br>
            <a:endParaRPr lang="en-US" dirty="0"/>
          </a:p>
        </p:txBody>
      </p:sp>
      <p:sp>
        <p:nvSpPr>
          <p:cNvPr id="2" name="Content Placeholder 1">
            <a:extLst>
              <a:ext uri="{FF2B5EF4-FFF2-40B4-BE49-F238E27FC236}">
                <a16:creationId xmlns:a16="http://schemas.microsoft.com/office/drawing/2014/main" id="{6BEE532D-BE11-4DB6-98CC-AE181B5B293C}"/>
              </a:ext>
            </a:extLst>
          </p:cNvPr>
          <p:cNvSpPr>
            <a:spLocks noGrp="1"/>
          </p:cNvSpPr>
          <p:nvPr>
            <p:ph idx="1"/>
          </p:nvPr>
        </p:nvSpPr>
        <p:spPr>
          <a:xfrm>
            <a:off x="473676" y="1676400"/>
            <a:ext cx="8382000" cy="5181599"/>
          </a:xfrm>
        </p:spPr>
        <p:txBody>
          <a:bodyPr>
            <a:normAutofit fontScale="92500" lnSpcReduction="20000"/>
          </a:bodyPr>
          <a:lstStyle/>
          <a:p>
            <a:pPr indent="-228600">
              <a:spcBef>
                <a:spcPts val="0"/>
              </a:spcBef>
              <a:spcAft>
                <a:spcPts val="600"/>
              </a:spcAft>
              <a:buClr>
                <a:schemeClr val="tx2"/>
              </a:buClr>
            </a:pPr>
            <a:r>
              <a:rPr lang="en-US" sz="2800" b="1" dirty="0">
                <a:solidFill>
                  <a:schemeClr val="tx1"/>
                </a:solidFill>
                <a:ea typeface="+mn-ea"/>
                <a:cs typeface="+mn-cs"/>
              </a:rPr>
              <a:t>Recommended elements of a Plan: </a:t>
            </a:r>
          </a:p>
          <a:p>
            <a:pPr marL="971550" lvl="1" indent="-457200">
              <a:spcBef>
                <a:spcPts val="600"/>
              </a:spcBef>
              <a:spcAft>
                <a:spcPts val="300"/>
              </a:spcAft>
              <a:buClr>
                <a:schemeClr val="tx2"/>
              </a:buClr>
              <a:buFont typeface="Calibri" panose="020F0502020204030204" pitchFamily="34" charset="0"/>
              <a:buChar char="–"/>
            </a:pPr>
            <a:r>
              <a:rPr lang="en-US" sz="2400" dirty="0">
                <a:solidFill>
                  <a:schemeClr val="tx1"/>
                </a:solidFill>
                <a:ea typeface="+mn-ea"/>
                <a:cs typeface="+mn-cs"/>
              </a:rPr>
              <a:t>Data type </a:t>
            </a:r>
          </a:p>
          <a:p>
            <a:pPr marL="1258888" lvl="2">
              <a:spcBef>
                <a:spcPts val="600"/>
              </a:spcBef>
              <a:spcAft>
                <a:spcPts val="300"/>
              </a:spcAft>
              <a:buClr>
                <a:schemeClr val="tx2"/>
              </a:buClr>
            </a:pPr>
            <a:r>
              <a:rPr lang="en-US" sz="2200" dirty="0">
                <a:solidFill>
                  <a:schemeClr val="tx1"/>
                </a:solidFill>
                <a:ea typeface="+mn-ea"/>
                <a:cs typeface="+mn-cs"/>
              </a:rPr>
              <a:t>Identifying data to be preserved and shared</a:t>
            </a:r>
          </a:p>
          <a:p>
            <a:pPr marL="971550" lvl="1" indent="-457200">
              <a:spcBef>
                <a:spcPts val="600"/>
              </a:spcBef>
              <a:spcAft>
                <a:spcPts val="300"/>
              </a:spcAft>
              <a:buClr>
                <a:schemeClr val="tx2"/>
              </a:buClr>
              <a:buFont typeface="Calibri" panose="020F0502020204030204" pitchFamily="34" charset="0"/>
              <a:buChar char="–"/>
            </a:pPr>
            <a:r>
              <a:rPr lang="en-US" sz="2400" dirty="0">
                <a:solidFill>
                  <a:schemeClr val="tx1"/>
                </a:solidFill>
                <a:ea typeface="+mn-ea"/>
                <a:cs typeface="+mn-cs"/>
              </a:rPr>
              <a:t>Related tools, software, code </a:t>
            </a:r>
          </a:p>
          <a:p>
            <a:pPr marL="1258888" lvl="2">
              <a:spcBef>
                <a:spcPts val="600"/>
              </a:spcBef>
              <a:spcAft>
                <a:spcPts val="300"/>
              </a:spcAft>
              <a:buClr>
                <a:schemeClr val="tx2"/>
              </a:buClr>
            </a:pPr>
            <a:r>
              <a:rPr lang="en-US" sz="2200" dirty="0">
                <a:solidFill>
                  <a:schemeClr val="tx1"/>
                </a:solidFill>
                <a:ea typeface="+mn-ea"/>
                <a:cs typeface="+mn-cs"/>
              </a:rPr>
              <a:t>Tools and software needed to access and manipulate data</a:t>
            </a:r>
          </a:p>
          <a:p>
            <a:pPr marL="971550" lvl="1" indent="-457200">
              <a:spcBef>
                <a:spcPts val="600"/>
              </a:spcBef>
              <a:spcAft>
                <a:spcPts val="300"/>
              </a:spcAft>
              <a:buClr>
                <a:schemeClr val="tx2"/>
              </a:buClr>
              <a:buFont typeface="Calibri" panose="020F0502020204030204" pitchFamily="34" charset="0"/>
              <a:buChar char="–"/>
            </a:pPr>
            <a:r>
              <a:rPr lang="en-US" sz="2400" dirty="0">
                <a:solidFill>
                  <a:schemeClr val="tx1"/>
                </a:solidFill>
                <a:ea typeface="+mn-ea"/>
                <a:cs typeface="+mn-cs"/>
              </a:rPr>
              <a:t>Standards </a:t>
            </a:r>
          </a:p>
          <a:p>
            <a:pPr marL="1258888" lvl="2">
              <a:spcBef>
                <a:spcPts val="600"/>
              </a:spcBef>
              <a:spcAft>
                <a:spcPts val="300"/>
              </a:spcAft>
              <a:buClr>
                <a:schemeClr val="tx2"/>
              </a:buClr>
            </a:pPr>
            <a:r>
              <a:rPr lang="en-US" sz="2200" dirty="0">
                <a:solidFill>
                  <a:schemeClr val="tx1"/>
                </a:solidFill>
                <a:ea typeface="+mn-ea"/>
                <a:cs typeface="+mn-cs"/>
              </a:rPr>
              <a:t>Standards to be applied to scientific data and metadata</a:t>
            </a:r>
            <a:endParaRPr lang="en-US" sz="2000" dirty="0">
              <a:solidFill>
                <a:schemeClr val="tx1"/>
              </a:solidFill>
              <a:ea typeface="+mn-ea"/>
              <a:cs typeface="+mn-cs"/>
            </a:endParaRPr>
          </a:p>
          <a:p>
            <a:pPr marL="971550" lvl="1" indent="-457200">
              <a:spcBef>
                <a:spcPts val="600"/>
              </a:spcBef>
              <a:spcAft>
                <a:spcPts val="300"/>
              </a:spcAft>
              <a:buClr>
                <a:schemeClr val="tx2"/>
              </a:buClr>
              <a:buFont typeface="Calibri" panose="020F0502020204030204" pitchFamily="34" charset="0"/>
              <a:buChar char="–"/>
            </a:pPr>
            <a:r>
              <a:rPr lang="en-US" sz="2400" dirty="0">
                <a:solidFill>
                  <a:schemeClr val="tx1"/>
                </a:solidFill>
                <a:ea typeface="+mn-ea"/>
                <a:cs typeface="+mn-cs"/>
              </a:rPr>
              <a:t>Data preservation, access, timelines </a:t>
            </a:r>
          </a:p>
          <a:p>
            <a:pPr marL="1258888" lvl="2">
              <a:spcBef>
                <a:spcPts val="600"/>
              </a:spcBef>
              <a:spcAft>
                <a:spcPts val="300"/>
              </a:spcAft>
              <a:buClr>
                <a:schemeClr val="tx2"/>
              </a:buClr>
            </a:pPr>
            <a:r>
              <a:rPr lang="en-US" sz="2200" dirty="0">
                <a:solidFill>
                  <a:schemeClr val="tx1"/>
                </a:solidFill>
                <a:ea typeface="+mn-ea"/>
                <a:cs typeface="+mn-cs"/>
              </a:rPr>
              <a:t>Repository to be used, persistent unique identifier, and when/ how long data will be available</a:t>
            </a:r>
          </a:p>
          <a:p>
            <a:pPr marL="971550" lvl="1" indent="-457200">
              <a:spcBef>
                <a:spcPts val="600"/>
              </a:spcBef>
              <a:spcAft>
                <a:spcPts val="300"/>
              </a:spcAft>
              <a:buClr>
                <a:schemeClr val="tx2"/>
              </a:buClr>
              <a:buFont typeface="Calibri" panose="020F0502020204030204" pitchFamily="34" charset="0"/>
              <a:buChar char="–"/>
            </a:pPr>
            <a:r>
              <a:rPr lang="en-US" sz="2400" dirty="0">
                <a:solidFill>
                  <a:schemeClr val="tx1"/>
                </a:solidFill>
                <a:ea typeface="+mn-ea"/>
                <a:cs typeface="+mn-cs"/>
              </a:rPr>
              <a:t>Access, distribution, reuse considerations </a:t>
            </a:r>
          </a:p>
          <a:p>
            <a:pPr marL="1258888" lvl="2">
              <a:spcBef>
                <a:spcPts val="600"/>
              </a:spcBef>
              <a:spcAft>
                <a:spcPts val="300"/>
              </a:spcAft>
              <a:buClr>
                <a:schemeClr val="tx2"/>
              </a:buClr>
            </a:pPr>
            <a:r>
              <a:rPr lang="en-US" sz="2200" dirty="0">
                <a:solidFill>
                  <a:schemeClr val="tx1"/>
                </a:solidFill>
                <a:ea typeface="+mn-ea"/>
                <a:cs typeface="+mn-cs"/>
              </a:rPr>
              <a:t>Description of factors for data access, distribution, or reuse</a:t>
            </a:r>
            <a:endParaRPr lang="en-US" sz="2000" dirty="0">
              <a:solidFill>
                <a:schemeClr val="tx1"/>
              </a:solidFill>
              <a:ea typeface="+mn-ea"/>
              <a:cs typeface="+mn-cs"/>
            </a:endParaRPr>
          </a:p>
          <a:p>
            <a:pPr marL="971550" lvl="1" indent="-457200">
              <a:spcBef>
                <a:spcPts val="600"/>
              </a:spcBef>
              <a:buClr>
                <a:srgbClr val="005F7A"/>
              </a:buClr>
              <a:buFont typeface="Calibri" panose="020F0502020204030204" pitchFamily="34" charset="0"/>
              <a:buChar char="–"/>
              <a:defRPr/>
            </a:pPr>
            <a:r>
              <a:rPr lang="en-US" sz="2400" dirty="0">
                <a:solidFill>
                  <a:schemeClr val="tx1"/>
                </a:solidFill>
                <a:ea typeface="+mn-ea"/>
                <a:cs typeface="+mn-cs"/>
              </a:rPr>
              <a:t>Oversight of data management </a:t>
            </a:r>
          </a:p>
          <a:p>
            <a:pPr marL="1258888" lvl="2">
              <a:spcBef>
                <a:spcPts val="600"/>
              </a:spcBef>
              <a:buClr>
                <a:srgbClr val="005F7A"/>
              </a:buClr>
              <a:defRPr/>
            </a:pPr>
            <a:r>
              <a:rPr lang="en-US" sz="2200" dirty="0">
                <a:solidFill>
                  <a:schemeClr val="tx1"/>
                </a:solidFill>
                <a:ea typeface="+mn-ea"/>
                <a:cs typeface="+mn-cs"/>
              </a:rPr>
              <a:t>How plan compliance will be monitored/ managed and by whom</a:t>
            </a:r>
          </a:p>
          <a:p>
            <a:endParaRPr lang="en-US" dirty="0"/>
          </a:p>
        </p:txBody>
      </p:sp>
    </p:spTree>
    <p:extLst>
      <p:ext uri="{BB962C8B-B14F-4D97-AF65-F5344CB8AC3E}">
        <p14:creationId xmlns:p14="http://schemas.microsoft.com/office/powerpoint/2010/main" val="3853882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A0192D-F3AA-4232-96C6-4B7F86018AE6}"/>
              </a:ext>
            </a:extLst>
          </p:cNvPr>
          <p:cNvSpPr>
            <a:spLocks noGrp="1"/>
          </p:cNvSpPr>
          <p:nvPr>
            <p:ph type="title"/>
          </p:nvPr>
        </p:nvSpPr>
        <p:spPr>
          <a:xfrm>
            <a:off x="228600" y="781512"/>
            <a:ext cx="3891693" cy="1143000"/>
          </a:xfrm>
        </p:spPr>
        <p:txBody>
          <a:bodyPr>
            <a:noAutofit/>
          </a:bodyPr>
          <a:lstStyle/>
          <a:p>
            <a:pPr>
              <a:lnSpc>
                <a:spcPct val="90000"/>
              </a:lnSpc>
              <a:spcAft>
                <a:spcPts val="600"/>
              </a:spcAft>
            </a:pPr>
            <a:r>
              <a:rPr lang="en-US" sz="2800" spc="200" dirty="0">
                <a:effectLst>
                  <a:outerShdw blurRad="38100" dist="38100" dir="2700000" algn="tl">
                    <a:srgbClr val="000000">
                      <a:alpha val="43137"/>
                    </a:srgbClr>
                  </a:outerShdw>
                </a:effectLst>
              </a:rPr>
              <a:t>Supplemental Info</a:t>
            </a:r>
            <a:br>
              <a:rPr lang="en-US" sz="2800" spc="200" dirty="0">
                <a:effectLst>
                  <a:outerShdw blurRad="38100" dist="38100" dir="2700000" algn="tl">
                    <a:srgbClr val="000000">
                      <a:alpha val="43137"/>
                    </a:srgbClr>
                  </a:outerShdw>
                </a:effectLst>
              </a:rPr>
            </a:br>
            <a:r>
              <a:rPr lang="en-US" sz="2800" spc="200" dirty="0">
                <a:effectLst>
                  <a:outerShdw blurRad="38100" dist="38100" dir="2700000" algn="tl">
                    <a:srgbClr val="000000">
                      <a:alpha val="43137"/>
                    </a:srgbClr>
                  </a:outerShdw>
                </a:effectLst>
              </a:rPr>
              <a:t>to the Policy: </a:t>
            </a:r>
            <a:r>
              <a:rPr lang="en-US" sz="2800" spc="200" dirty="0">
                <a:solidFill>
                  <a:schemeClr val="accent4"/>
                </a:solidFill>
                <a:effectLst>
                  <a:outerShdw blurRad="38100" dist="38100" dir="2700000" algn="tl">
                    <a:srgbClr val="000000">
                      <a:alpha val="43137"/>
                    </a:srgbClr>
                  </a:outerShdw>
                </a:effectLst>
              </a:rPr>
              <a:t>Repository Selection</a:t>
            </a:r>
            <a:endParaRPr lang="en-US" sz="2800" dirty="0">
              <a:solidFill>
                <a:schemeClr val="accent4"/>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8E59543-1B11-4DCA-B0ED-ABC6E9D21685}"/>
              </a:ext>
            </a:extLst>
          </p:cNvPr>
          <p:cNvSpPr>
            <a:spLocks noGrp="1"/>
          </p:cNvSpPr>
          <p:nvPr>
            <p:ph idx="1"/>
          </p:nvPr>
        </p:nvSpPr>
        <p:spPr>
          <a:xfrm>
            <a:off x="457200" y="2209800"/>
            <a:ext cx="4267200" cy="3959352"/>
          </a:xfrm>
        </p:spPr>
        <p:txBody>
          <a:bodyPr vert="horz" lIns="91440" tIns="45720" rIns="91440" bIns="45720" rtlCol="0">
            <a:normAutofit fontScale="92500" lnSpcReduction="10000"/>
          </a:bodyPr>
          <a:lstStyle/>
          <a:p>
            <a:pPr indent="-228600">
              <a:spcBef>
                <a:spcPts val="0"/>
              </a:spcBef>
              <a:spcAft>
                <a:spcPts val="1800"/>
              </a:spcAft>
              <a:buClr>
                <a:srgbClr val="007FA9"/>
              </a:buClr>
            </a:pPr>
            <a:r>
              <a:rPr lang="en-US" sz="2400" b="1" dirty="0">
                <a:solidFill>
                  <a:schemeClr val="tx1"/>
                </a:solidFill>
                <a:ea typeface="+mn-ea"/>
                <a:cs typeface="+mn-cs"/>
              </a:rPr>
              <a:t>Encourages use of established repositories</a:t>
            </a:r>
          </a:p>
          <a:p>
            <a:pPr indent="-228600">
              <a:spcBef>
                <a:spcPts val="0"/>
              </a:spcBef>
              <a:spcAft>
                <a:spcPts val="600"/>
              </a:spcAft>
              <a:buClr>
                <a:srgbClr val="007FA9"/>
              </a:buClr>
            </a:pPr>
            <a:r>
              <a:rPr lang="en-US" sz="2400" b="1" dirty="0">
                <a:solidFill>
                  <a:schemeClr val="tx1"/>
                </a:solidFill>
                <a:ea typeface="+mn-ea"/>
                <a:cs typeface="+mn-cs"/>
              </a:rPr>
              <a:t>Helps investigators identify appropriate data repositories </a:t>
            </a:r>
          </a:p>
          <a:p>
            <a:pPr lvl="1" indent="-228600">
              <a:spcBef>
                <a:spcPts val="0"/>
              </a:spcBef>
              <a:spcAft>
                <a:spcPts val="1800"/>
              </a:spcAft>
              <a:buClr>
                <a:schemeClr val="accent2"/>
              </a:buClr>
            </a:pPr>
            <a:r>
              <a:rPr lang="en-US" sz="1800" dirty="0">
                <a:solidFill>
                  <a:schemeClr val="tx1"/>
                </a:solidFill>
                <a:ea typeface="+mn-ea"/>
                <a:cs typeface="+mn-cs"/>
              </a:rPr>
              <a:t>E.g., use of persistent unique identifiers, attached metadata, facilitates quality assurance</a:t>
            </a:r>
          </a:p>
          <a:p>
            <a:pPr lvl="1" indent="-228600">
              <a:spcBef>
                <a:spcPts val="0"/>
              </a:spcBef>
              <a:spcAft>
                <a:spcPts val="1800"/>
              </a:spcAft>
              <a:buClr>
                <a:schemeClr val="accent2"/>
              </a:buClr>
            </a:pPr>
            <a:r>
              <a:rPr lang="en-US" sz="1800" dirty="0">
                <a:solidFill>
                  <a:schemeClr val="tx1"/>
                </a:solidFill>
                <a:ea typeface="+mn-ea"/>
                <a:cs typeface="+mn-cs"/>
              </a:rPr>
              <a:t>Refers to list of </a:t>
            </a:r>
            <a:r>
              <a:rPr lang="en-US" sz="1800" dirty="0">
                <a:solidFill>
                  <a:schemeClr val="tx1"/>
                </a:solidFill>
                <a:ea typeface="+mn-ea"/>
                <a:cs typeface="+mn-cs"/>
                <a:hlinkClick r:id="rId3"/>
              </a:rPr>
              <a:t>NIH-supported Data Repositories  </a:t>
            </a:r>
            <a:endParaRPr lang="en-US" sz="1800" dirty="0">
              <a:solidFill>
                <a:schemeClr val="tx1"/>
              </a:solidFill>
              <a:ea typeface="+mn-ea"/>
              <a:cs typeface="+mn-cs"/>
            </a:endParaRPr>
          </a:p>
          <a:p>
            <a:pPr indent="-228600">
              <a:spcBef>
                <a:spcPts val="0"/>
              </a:spcBef>
              <a:spcAft>
                <a:spcPts val="1800"/>
              </a:spcAft>
              <a:buClr>
                <a:srgbClr val="007FA9"/>
              </a:buClr>
            </a:pPr>
            <a:r>
              <a:rPr lang="en-US" sz="2400" b="1" dirty="0">
                <a:solidFill>
                  <a:schemeClr val="tx1"/>
                </a:solidFill>
              </a:rPr>
              <a:t>NIH ICs may designate specific data repository(</a:t>
            </a:r>
            <a:r>
              <a:rPr lang="en-US" sz="2400" b="1" dirty="0" err="1">
                <a:solidFill>
                  <a:schemeClr val="tx1"/>
                </a:solidFill>
              </a:rPr>
              <a:t>ies</a:t>
            </a:r>
            <a:r>
              <a:rPr lang="en-US" sz="2400" b="1" dirty="0">
                <a:solidFill>
                  <a:schemeClr val="tx1"/>
                </a:solidFill>
              </a:rPr>
              <a:t>)</a:t>
            </a:r>
          </a:p>
        </p:txBody>
      </p:sp>
      <p:pic>
        <p:nvPicPr>
          <p:cNvPr id="6" name="Picture 5">
            <a:extLst>
              <a:ext uri="{FF2B5EF4-FFF2-40B4-BE49-F238E27FC236}">
                <a16:creationId xmlns:a16="http://schemas.microsoft.com/office/drawing/2014/main" id="{70A170B8-CB11-4BB8-8653-8B1CDEFD6A30}"/>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2789" r="35430"/>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573069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0210C-37F5-400F-AB7C-3E45ED6735FA}"/>
              </a:ext>
            </a:extLst>
          </p:cNvPr>
          <p:cNvSpPr>
            <a:spLocks noGrp="1"/>
          </p:cNvSpPr>
          <p:nvPr>
            <p:ph type="title"/>
          </p:nvPr>
        </p:nvSpPr>
        <p:spPr>
          <a:xfrm>
            <a:off x="3138055" y="914400"/>
            <a:ext cx="5877128" cy="1143000"/>
          </a:xfrm>
        </p:spPr>
        <p:txBody>
          <a:bodyPr>
            <a:normAutofit/>
          </a:bodyPr>
          <a:lstStyle/>
          <a:p>
            <a:pPr>
              <a:lnSpc>
                <a:spcPct val="90000"/>
              </a:lnSpc>
              <a:spcAft>
                <a:spcPts val="600"/>
              </a:spcAft>
            </a:pPr>
            <a:r>
              <a:rPr lang="en-US" sz="2800" spc="200" dirty="0">
                <a:effectLst>
                  <a:outerShdw blurRad="38100" dist="38100" dir="2700000" algn="tl">
                    <a:srgbClr val="000000">
                      <a:alpha val="43137"/>
                    </a:srgbClr>
                  </a:outerShdw>
                </a:effectLst>
              </a:rPr>
              <a:t>Supplemental Info to the Policy: </a:t>
            </a:r>
            <a:r>
              <a:rPr lang="en-US" sz="2800" spc="200" dirty="0">
                <a:solidFill>
                  <a:schemeClr val="accent4"/>
                </a:solidFill>
                <a:effectLst>
                  <a:outerShdw blurRad="38100" dist="38100" dir="2700000" algn="tl">
                    <a:srgbClr val="000000">
                      <a:alpha val="43137"/>
                    </a:srgbClr>
                  </a:outerShdw>
                </a:effectLst>
              </a:rPr>
              <a:t>Allowable Costs</a:t>
            </a:r>
            <a:endParaRPr lang="en-US" sz="2800" dirty="0">
              <a:solidFill>
                <a:schemeClr val="accent4"/>
              </a:solidFill>
              <a:effectLst>
                <a:outerShdw blurRad="38100" dist="38100" dir="2700000" algn="tl">
                  <a:srgbClr val="000000">
                    <a:alpha val="43137"/>
                  </a:srgbClr>
                </a:outerShdw>
              </a:effectLst>
            </a:endParaRPr>
          </a:p>
        </p:txBody>
      </p:sp>
      <p:pic>
        <p:nvPicPr>
          <p:cNvPr id="4" name="Picture 3" descr="Bag labeled with dollar symbol">
            <a:extLst>
              <a:ext uri="{FF2B5EF4-FFF2-40B4-BE49-F238E27FC236}">
                <a16:creationId xmlns:a16="http://schemas.microsoft.com/office/drawing/2014/main" id="{73B277C6-2856-412A-8188-45B18114850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9295" t="-1" r="16005" b="-4"/>
          <a:stretch/>
        </p:blipFill>
        <p:spPr>
          <a:xfrm>
            <a:off x="21" y="685800"/>
            <a:ext cx="3124179" cy="6172199"/>
          </a:xfrm>
          <a:prstGeom prst="rect">
            <a:avLst/>
          </a:prstGeom>
          <a:effectLst/>
        </p:spPr>
      </p:pic>
      <p:sp>
        <p:nvSpPr>
          <p:cNvPr id="8" name="Content Placeholder 2">
            <a:extLst>
              <a:ext uri="{FF2B5EF4-FFF2-40B4-BE49-F238E27FC236}">
                <a16:creationId xmlns:a16="http://schemas.microsoft.com/office/drawing/2014/main" id="{115CB07B-B0AA-4503-AC8F-5033D31E5871}"/>
              </a:ext>
            </a:extLst>
          </p:cNvPr>
          <p:cNvSpPr>
            <a:spLocks noGrp="1"/>
          </p:cNvSpPr>
          <p:nvPr>
            <p:ph idx="1"/>
          </p:nvPr>
        </p:nvSpPr>
        <p:spPr>
          <a:xfrm>
            <a:off x="2706624" y="2322576"/>
            <a:ext cx="6327648" cy="4114800"/>
          </a:xfrm>
        </p:spPr>
        <p:txBody>
          <a:bodyPr vert="horz" lIns="91440" tIns="45720" rIns="91440" bIns="45720" rtlCol="0">
            <a:normAutofit/>
          </a:bodyPr>
          <a:lstStyle/>
          <a:p>
            <a:pPr indent="-228600">
              <a:lnSpc>
                <a:spcPct val="90000"/>
              </a:lnSpc>
              <a:spcBef>
                <a:spcPts val="0"/>
              </a:spcBef>
              <a:spcAft>
                <a:spcPts val="600"/>
              </a:spcAft>
              <a:buClr>
                <a:srgbClr val="007FA9"/>
              </a:buClr>
            </a:pPr>
            <a:r>
              <a:rPr lang="en-US" sz="2400" b="1" dirty="0">
                <a:solidFill>
                  <a:schemeClr val="tx1"/>
                </a:solidFill>
                <a:ea typeface="+mn-ea"/>
                <a:cs typeface="+mn-cs"/>
              </a:rPr>
              <a:t>Reasonable costs allowed in budget requests</a:t>
            </a:r>
          </a:p>
          <a:p>
            <a:pPr marL="800100" lvl="1">
              <a:lnSpc>
                <a:spcPct val="90000"/>
              </a:lnSpc>
              <a:spcBef>
                <a:spcPts val="0"/>
              </a:spcBef>
              <a:spcAft>
                <a:spcPts val="600"/>
              </a:spcAft>
              <a:buClr>
                <a:schemeClr val="tx2"/>
              </a:buClr>
              <a:buFont typeface="Calibri" panose="020F0502020204030204" pitchFamily="34" charset="0"/>
              <a:buChar char="–"/>
            </a:pPr>
            <a:r>
              <a:rPr lang="en-US" sz="1800" dirty="0">
                <a:solidFill>
                  <a:schemeClr val="tx1"/>
                </a:solidFill>
                <a:ea typeface="+mn-ea"/>
                <a:cs typeface="+mn-cs"/>
              </a:rPr>
              <a:t>Curating data/developing supporting documentation</a:t>
            </a:r>
          </a:p>
          <a:p>
            <a:pPr marL="800100" lvl="1">
              <a:lnSpc>
                <a:spcPct val="90000"/>
              </a:lnSpc>
              <a:spcBef>
                <a:spcPts val="0"/>
              </a:spcBef>
              <a:spcAft>
                <a:spcPts val="600"/>
              </a:spcAft>
              <a:buClr>
                <a:schemeClr val="tx2"/>
              </a:buClr>
              <a:buFont typeface="Calibri" panose="020F0502020204030204" pitchFamily="34" charset="0"/>
              <a:buChar char="–"/>
            </a:pPr>
            <a:r>
              <a:rPr lang="en-US" sz="1800" dirty="0">
                <a:solidFill>
                  <a:schemeClr val="tx1"/>
                </a:solidFill>
                <a:ea typeface="+mn-ea"/>
                <a:cs typeface="+mn-cs"/>
              </a:rPr>
              <a:t>Preserving/sharing data through repositories</a:t>
            </a:r>
          </a:p>
          <a:p>
            <a:pPr marL="800100" lvl="1">
              <a:lnSpc>
                <a:spcPct val="90000"/>
              </a:lnSpc>
              <a:spcBef>
                <a:spcPts val="0"/>
              </a:spcBef>
              <a:spcAft>
                <a:spcPts val="2400"/>
              </a:spcAft>
              <a:buClr>
                <a:schemeClr val="tx2"/>
              </a:buClr>
              <a:buFont typeface="Calibri" panose="020F0502020204030204" pitchFamily="34" charset="0"/>
              <a:buChar char="–"/>
            </a:pPr>
            <a:r>
              <a:rPr lang="en-US" sz="1800" dirty="0">
                <a:solidFill>
                  <a:schemeClr val="tx1"/>
                </a:solidFill>
                <a:ea typeface="+mn-ea"/>
                <a:cs typeface="+mn-cs"/>
              </a:rPr>
              <a:t>Local data management considerations</a:t>
            </a:r>
          </a:p>
          <a:p>
            <a:pPr indent="-228600">
              <a:lnSpc>
                <a:spcPct val="90000"/>
              </a:lnSpc>
              <a:spcBef>
                <a:spcPts val="0"/>
              </a:spcBef>
              <a:spcAft>
                <a:spcPts val="600"/>
              </a:spcAft>
              <a:buClr>
                <a:srgbClr val="007FA9"/>
              </a:buClr>
            </a:pPr>
            <a:r>
              <a:rPr lang="en-US" sz="2400" b="1" u="sng" dirty="0">
                <a:solidFill>
                  <a:schemeClr val="tx1"/>
                </a:solidFill>
                <a:ea typeface="+mn-ea"/>
                <a:cs typeface="+mn-cs"/>
              </a:rPr>
              <a:t>NOT</a:t>
            </a:r>
            <a:r>
              <a:rPr lang="en-US" sz="2400" b="1" dirty="0">
                <a:solidFill>
                  <a:schemeClr val="tx1"/>
                </a:solidFill>
                <a:ea typeface="+mn-ea"/>
                <a:cs typeface="+mn-cs"/>
              </a:rPr>
              <a:t> considered data sharing costs </a:t>
            </a:r>
          </a:p>
          <a:p>
            <a:pPr marL="800100" lvl="1">
              <a:lnSpc>
                <a:spcPct val="90000"/>
              </a:lnSpc>
              <a:spcBef>
                <a:spcPts val="0"/>
              </a:spcBef>
              <a:spcAft>
                <a:spcPts val="600"/>
              </a:spcAft>
              <a:buClr>
                <a:schemeClr val="tx2"/>
              </a:buClr>
              <a:buFont typeface="Calibri" panose="020F0502020204030204" pitchFamily="34" charset="0"/>
              <a:buChar char="–"/>
            </a:pPr>
            <a:r>
              <a:rPr lang="en-US" sz="1800" dirty="0">
                <a:solidFill>
                  <a:schemeClr val="tx1"/>
                </a:solidFill>
                <a:ea typeface="+mn-ea"/>
                <a:cs typeface="+mn-cs"/>
              </a:rPr>
              <a:t>Infrastructure costs typically included in indirect costs</a:t>
            </a:r>
          </a:p>
          <a:p>
            <a:pPr marL="800100" lvl="1">
              <a:lnSpc>
                <a:spcPct val="90000"/>
              </a:lnSpc>
              <a:spcBef>
                <a:spcPts val="0"/>
              </a:spcBef>
              <a:spcAft>
                <a:spcPts val="600"/>
              </a:spcAft>
              <a:buClr>
                <a:schemeClr val="tx2"/>
              </a:buClr>
              <a:buFont typeface="Calibri" panose="020F0502020204030204" pitchFamily="34" charset="0"/>
              <a:buChar char="–"/>
            </a:pPr>
            <a:r>
              <a:rPr lang="en-US" sz="1800" dirty="0">
                <a:solidFill>
                  <a:schemeClr val="tx1"/>
                </a:solidFill>
                <a:ea typeface="+mn-ea"/>
                <a:cs typeface="+mn-cs"/>
              </a:rPr>
              <a:t>Costs associated with the routine conduct of research (e.g., costs of gaining access to research data)</a:t>
            </a:r>
          </a:p>
        </p:txBody>
      </p:sp>
    </p:spTree>
    <p:extLst>
      <p:ext uri="{BB962C8B-B14F-4D97-AF65-F5344CB8AC3E}">
        <p14:creationId xmlns:p14="http://schemas.microsoft.com/office/powerpoint/2010/main" val="1096763104"/>
      </p:ext>
    </p:extLst>
  </p:cSld>
  <p:clrMapOvr>
    <a:masterClrMapping/>
  </p:clrMapOvr>
</p:sld>
</file>

<file path=ppt/theme/theme1.xml><?xml version="1.0" encoding="utf-8"?>
<a:theme xmlns:a="http://schemas.openxmlformats.org/drawingml/2006/main" name="Office Theme">
  <a:themeElements>
    <a:clrScheme name="OSP">
      <a:dk1>
        <a:srgbClr val="000000"/>
      </a:dk1>
      <a:lt1>
        <a:srgbClr val="FFFFFF"/>
      </a:lt1>
      <a:dk2>
        <a:srgbClr val="005F7A"/>
      </a:dk2>
      <a:lt2>
        <a:srgbClr val="FEFFFF"/>
      </a:lt2>
      <a:accent1>
        <a:srgbClr val="783CBD"/>
      </a:accent1>
      <a:accent2>
        <a:srgbClr val="005F7A"/>
      </a:accent2>
      <a:accent3>
        <a:srgbClr val="81BC00"/>
      </a:accent3>
      <a:accent4>
        <a:srgbClr val="007FA9"/>
      </a:accent4>
      <a:accent5>
        <a:srgbClr val="25CAD3"/>
      </a:accent5>
      <a:accent6>
        <a:srgbClr val="D1E8F6"/>
      </a:accent6>
      <a:hlink>
        <a:srgbClr val="346094"/>
      </a:hlink>
      <a:folHlink>
        <a:srgbClr val="783C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DBDC67-5377-43E7-933D-5B6020F7654B}">
  <ds:schemaRefs>
    <ds:schemaRef ds:uri="http://schemas.microsoft.com/sharepoint/v3/contenttype/forms"/>
  </ds:schemaRefs>
</ds:datastoreItem>
</file>

<file path=customXml/itemProps2.xml><?xml version="1.0" encoding="utf-8"?>
<ds:datastoreItem xmlns:ds="http://schemas.openxmlformats.org/officeDocument/2006/customXml" ds:itemID="{B68EED7E-58B7-4E0C-BB59-AFAC62936E96}">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579d9f9d-1af6-44d4-bab5-6fcb7eb5d282"/>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82088A4-3F98-4480-B2F0-7CFFF2046491}"/>
</file>

<file path=docProps/app.xml><?xml version="1.0" encoding="utf-8"?>
<Properties xmlns="http://schemas.openxmlformats.org/officeDocument/2006/extended-properties" xmlns:vt="http://schemas.openxmlformats.org/officeDocument/2006/docPropsVTypes">
  <TotalTime>18941</TotalTime>
  <Words>4358</Words>
  <Application>Microsoft Office PowerPoint</Application>
  <PresentationFormat>On-screen Show (4:3)</PresentationFormat>
  <Paragraphs>261</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Helvetica</vt:lpstr>
      <vt:lpstr>Office Theme</vt:lpstr>
      <vt:lpstr>Update on Implementation of the New NIH Data Management and Sharing Policy  NIH Virtual Seminar November 4, 2021</vt:lpstr>
      <vt:lpstr>Data Stewardship Goals</vt:lpstr>
      <vt:lpstr>An Iterative Policy Development Process</vt:lpstr>
      <vt:lpstr> NIH Policy for Data Management and Sharing</vt:lpstr>
      <vt:lpstr>The Devil is in the Details…</vt:lpstr>
      <vt:lpstr>Additional Expectations for Plans</vt:lpstr>
      <vt:lpstr>Supplemental Information: Elements of a Data Management and Sharing Plan </vt:lpstr>
      <vt:lpstr>Supplemental Info to the Policy: Repository Selection</vt:lpstr>
      <vt:lpstr>Supplemental Info to the Policy: Allowable Costs</vt:lpstr>
      <vt:lpstr>Plan Submission and Review</vt:lpstr>
      <vt:lpstr>Implementation Areas of Consideration</vt:lpstr>
      <vt:lpstr>Policy Considerations for Implementation</vt:lpstr>
      <vt:lpstr>Discussion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NIH Policy for  Data Management &amp; Sharing</dc:title>
  <dc:creator>Jorgenson, Lyric (NIH/OD) [E]</dc:creator>
  <cp:lastModifiedBy>Cummins, Sheri (NIH/OD) [E]</cp:lastModifiedBy>
  <cp:revision>120</cp:revision>
  <dcterms:created xsi:type="dcterms:W3CDTF">2020-10-27T20:00:52Z</dcterms:created>
  <dcterms:modified xsi:type="dcterms:W3CDTF">2021-11-01T01:50:38Z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0x0101005E002DE325B4434C8407F2BB379023F4</vt:lpwstr>
  </property>
</Properties>
</file>